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89" r:id="rId4"/>
    <p:sldId id="258" r:id="rId5"/>
    <p:sldId id="283" r:id="rId6"/>
    <p:sldId id="261" r:id="rId7"/>
    <p:sldId id="290" r:id="rId8"/>
    <p:sldId id="284" r:id="rId9"/>
    <p:sldId id="285" r:id="rId10"/>
    <p:sldId id="286" r:id="rId11"/>
    <p:sldId id="291" r:id="rId12"/>
    <p:sldId id="259" r:id="rId13"/>
    <p:sldId id="260" r:id="rId14"/>
    <p:sldId id="262" r:id="rId15"/>
    <p:sldId id="263" r:id="rId16"/>
    <p:sldId id="264" r:id="rId17"/>
    <p:sldId id="265" r:id="rId18"/>
    <p:sldId id="292" r:id="rId19"/>
    <p:sldId id="267" r:id="rId20"/>
    <p:sldId id="268" r:id="rId21"/>
    <p:sldId id="269" r:id="rId22"/>
    <p:sldId id="294" r:id="rId23"/>
    <p:sldId id="266" r:id="rId24"/>
    <p:sldId id="287" r:id="rId25"/>
    <p:sldId id="295" r:id="rId26"/>
    <p:sldId id="288" r:id="rId27"/>
  </p:sldIdLst>
  <p:sldSz cx="18288000" cy="10287000"/>
  <p:notesSz cx="6858000" cy="9144000"/>
  <p:embeddedFontLst>
    <p:embeddedFont>
      <p:font typeface="Neue Machina" pitchFamily="2" charset="77"/>
      <p:regular r:id="rId29"/>
    </p:embeddedFont>
    <p:embeddedFont>
      <p:font typeface="Noto Serif Display" panose="02020502080505020204" pitchFamily="18" charset="0"/>
      <p:regular r:id="rId30"/>
    </p:embeddedFont>
    <p:embeddedFont>
      <p:font typeface="Noto Serif Display Light" panose="020F0502020204030204" pitchFamily="34" charset="0"/>
      <p:regular r:id="rId31"/>
      <p:bold r:id="rId32"/>
      <p:italic r:id="rId33"/>
      <p:boldItalic r:id="rId34"/>
    </p:embeddedFont>
    <p:embeddedFont>
      <p:font typeface="Now" pitchFamily="2" charset="77"/>
      <p:regular r:id="rId35"/>
    </p:embeddedFont>
    <p:embeddedFont>
      <p:font typeface="TT Commons Pro" panose="020B0103030102020204" pitchFamily="34" charset="77"/>
      <p:regular r:id="rId36"/>
    </p:embeddedFont>
    <p:embeddedFont>
      <p:font typeface="TT Commons Pro Bold" panose="020B0103030102020204" pitchFamily="34" charset="77"/>
      <p:regular r:id="rId37"/>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FB9C78-A562-7E4C-BFA5-94DDB9B477E8}" v="2" dt="2025-05-10T13:38:17.4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9" autoAdjust="0"/>
    <p:restoredTop sz="94609" autoAdjust="0"/>
  </p:normalViewPr>
  <p:slideViewPr>
    <p:cSldViewPr showGuides="1">
      <p:cViewPr varScale="1">
        <p:scale>
          <a:sx n="91" d="100"/>
          <a:sy n="91" d="100"/>
        </p:scale>
        <p:origin x="712" y="520"/>
      </p:cViewPr>
      <p:guideLst>
        <p:guide orient="horz" pos="2136"/>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ysis Andreou" userId="94c9c324a8ad4fe5" providerId="LiveId" clId="{B9FB9C78-A562-7E4C-BFA5-94DDB9B477E8}"/>
    <pc:docChg chg="undo custSel modSld sldOrd">
      <pc:chgData name="Chrysis Andreou" userId="94c9c324a8ad4fe5" providerId="LiveId" clId="{B9FB9C78-A562-7E4C-BFA5-94DDB9B477E8}" dt="2025-05-10T13:46:32.244" v="146" actId="6549"/>
      <pc:docMkLst>
        <pc:docMk/>
      </pc:docMkLst>
      <pc:sldChg chg="modSp mod">
        <pc:chgData name="Chrysis Andreou" userId="94c9c324a8ad4fe5" providerId="LiveId" clId="{B9FB9C78-A562-7E4C-BFA5-94DDB9B477E8}" dt="2025-05-10T13:43:14.731" v="99" actId="20577"/>
        <pc:sldMkLst>
          <pc:docMk/>
          <pc:sldMk cId="0" sldId="257"/>
        </pc:sldMkLst>
        <pc:spChg chg="mod">
          <ac:chgData name="Chrysis Andreou" userId="94c9c324a8ad4fe5" providerId="LiveId" clId="{B9FB9C78-A562-7E4C-BFA5-94DDB9B477E8}" dt="2025-05-10T13:43:14.731" v="99" actId="20577"/>
          <ac:spMkLst>
            <pc:docMk/>
            <pc:sldMk cId="0" sldId="257"/>
            <ac:spMk id="19" creationId="{39B22EA9-9559-278F-E370-9A0E6DEE6938}"/>
          </ac:spMkLst>
        </pc:spChg>
      </pc:sldChg>
      <pc:sldChg chg="addSp modSp mod">
        <pc:chgData name="Chrysis Andreou" userId="94c9c324a8ad4fe5" providerId="LiveId" clId="{B9FB9C78-A562-7E4C-BFA5-94DDB9B477E8}" dt="2025-05-10T13:39:16.782" v="24" actId="14100"/>
        <pc:sldMkLst>
          <pc:docMk/>
          <pc:sldMk cId="0" sldId="258"/>
        </pc:sldMkLst>
        <pc:spChg chg="mod">
          <ac:chgData name="Chrysis Andreou" userId="94c9c324a8ad4fe5" providerId="LiveId" clId="{B9FB9C78-A562-7E4C-BFA5-94DDB9B477E8}" dt="2025-05-10T13:38:40.103" v="8" actId="404"/>
          <ac:spMkLst>
            <pc:docMk/>
            <pc:sldMk cId="0" sldId="258"/>
            <ac:spMk id="18" creationId="{00000000-0000-0000-0000-000000000000}"/>
          </ac:spMkLst>
        </pc:spChg>
        <pc:spChg chg="mod">
          <ac:chgData name="Chrysis Andreou" userId="94c9c324a8ad4fe5" providerId="LiveId" clId="{B9FB9C78-A562-7E4C-BFA5-94DDB9B477E8}" dt="2025-05-10T13:38:59.746" v="16" actId="14100"/>
          <ac:spMkLst>
            <pc:docMk/>
            <pc:sldMk cId="0" sldId="258"/>
            <ac:spMk id="19" creationId="{00000000-0000-0000-0000-000000000000}"/>
          </ac:spMkLst>
        </pc:spChg>
        <pc:picChg chg="add mod">
          <ac:chgData name="Chrysis Andreou" userId="94c9c324a8ad4fe5" providerId="LiveId" clId="{B9FB9C78-A562-7E4C-BFA5-94DDB9B477E8}" dt="2025-05-10T13:39:08.366" v="21" actId="1076"/>
          <ac:picMkLst>
            <pc:docMk/>
            <pc:sldMk cId="0" sldId="258"/>
            <ac:picMk id="20" creationId="{4268612B-22B9-8340-C1E6-CB8BCDED0C88}"/>
          </ac:picMkLst>
        </pc:picChg>
        <pc:picChg chg="add mod">
          <ac:chgData name="Chrysis Andreou" userId="94c9c324a8ad4fe5" providerId="LiveId" clId="{B9FB9C78-A562-7E4C-BFA5-94DDB9B477E8}" dt="2025-05-10T13:39:16.782" v="24" actId="14100"/>
          <ac:picMkLst>
            <pc:docMk/>
            <pc:sldMk cId="0" sldId="258"/>
            <ac:picMk id="21" creationId="{1A0D5A23-00DF-F684-82AA-A98271146C62}"/>
          </ac:picMkLst>
        </pc:picChg>
      </pc:sldChg>
      <pc:sldChg chg="modSp mod">
        <pc:chgData name="Chrysis Andreou" userId="94c9c324a8ad4fe5" providerId="LiveId" clId="{B9FB9C78-A562-7E4C-BFA5-94DDB9B477E8}" dt="2025-05-10T13:45:10.707" v="111" actId="20577"/>
        <pc:sldMkLst>
          <pc:docMk/>
          <pc:sldMk cId="0" sldId="259"/>
        </pc:sldMkLst>
        <pc:spChg chg="mod">
          <ac:chgData name="Chrysis Andreou" userId="94c9c324a8ad4fe5" providerId="LiveId" clId="{B9FB9C78-A562-7E4C-BFA5-94DDB9B477E8}" dt="2025-05-10T13:45:10.707" v="111" actId="20577"/>
          <ac:spMkLst>
            <pc:docMk/>
            <pc:sldMk cId="0" sldId="259"/>
            <ac:spMk id="26" creationId="{00000000-0000-0000-0000-000000000000}"/>
          </ac:spMkLst>
        </pc:spChg>
      </pc:sldChg>
      <pc:sldChg chg="modSp mod">
        <pc:chgData name="Chrysis Andreou" userId="94c9c324a8ad4fe5" providerId="LiveId" clId="{B9FB9C78-A562-7E4C-BFA5-94DDB9B477E8}" dt="2025-05-10T13:45:13.303" v="113" actId="20577"/>
        <pc:sldMkLst>
          <pc:docMk/>
          <pc:sldMk cId="0" sldId="260"/>
        </pc:sldMkLst>
        <pc:spChg chg="mod">
          <ac:chgData name="Chrysis Andreou" userId="94c9c324a8ad4fe5" providerId="LiveId" clId="{B9FB9C78-A562-7E4C-BFA5-94DDB9B477E8}" dt="2025-05-10T13:45:13.303" v="113" actId="20577"/>
          <ac:spMkLst>
            <pc:docMk/>
            <pc:sldMk cId="0" sldId="260"/>
            <ac:spMk id="16" creationId="{00000000-0000-0000-0000-000000000000}"/>
          </ac:spMkLst>
        </pc:spChg>
      </pc:sldChg>
      <pc:sldChg chg="modSp mod ord">
        <pc:chgData name="Chrysis Andreou" userId="94c9c324a8ad4fe5" providerId="LiveId" clId="{B9FB9C78-A562-7E4C-BFA5-94DDB9B477E8}" dt="2025-05-10T13:44:51.366" v="103" actId="20577"/>
        <pc:sldMkLst>
          <pc:docMk/>
          <pc:sldMk cId="0" sldId="261"/>
        </pc:sldMkLst>
        <pc:spChg chg="mod">
          <ac:chgData name="Chrysis Andreou" userId="94c9c324a8ad4fe5" providerId="LiveId" clId="{B9FB9C78-A562-7E4C-BFA5-94DDB9B477E8}" dt="2025-05-10T13:44:51.366" v="103" actId="20577"/>
          <ac:spMkLst>
            <pc:docMk/>
            <pc:sldMk cId="0" sldId="261"/>
            <ac:spMk id="13" creationId="{00000000-0000-0000-0000-000000000000}"/>
          </ac:spMkLst>
        </pc:spChg>
      </pc:sldChg>
      <pc:sldChg chg="modSp mod">
        <pc:chgData name="Chrysis Andreou" userId="94c9c324a8ad4fe5" providerId="LiveId" clId="{B9FB9C78-A562-7E4C-BFA5-94DDB9B477E8}" dt="2025-05-10T13:46:32.244" v="146" actId="6549"/>
        <pc:sldMkLst>
          <pc:docMk/>
          <pc:sldMk cId="0" sldId="262"/>
        </pc:sldMkLst>
        <pc:spChg chg="mod">
          <ac:chgData name="Chrysis Andreou" userId="94c9c324a8ad4fe5" providerId="LiveId" clId="{B9FB9C78-A562-7E4C-BFA5-94DDB9B477E8}" dt="2025-05-10T13:46:32.244" v="146" actId="6549"/>
          <ac:spMkLst>
            <pc:docMk/>
            <pc:sldMk cId="0" sldId="262"/>
            <ac:spMk id="30" creationId="{00000000-0000-0000-0000-000000000000}"/>
          </ac:spMkLst>
        </pc:spChg>
      </pc:sldChg>
      <pc:sldChg chg="modSp mod ord">
        <pc:chgData name="Chrysis Andreou" userId="94c9c324a8ad4fe5" providerId="LiveId" clId="{B9FB9C78-A562-7E4C-BFA5-94DDB9B477E8}" dt="2025-05-10T13:45:36.845" v="121" actId="20577"/>
        <pc:sldMkLst>
          <pc:docMk/>
          <pc:sldMk cId="0" sldId="266"/>
        </pc:sldMkLst>
        <pc:spChg chg="mod">
          <ac:chgData name="Chrysis Andreou" userId="94c9c324a8ad4fe5" providerId="LiveId" clId="{B9FB9C78-A562-7E4C-BFA5-94DDB9B477E8}" dt="2025-05-10T13:45:36.845" v="121" actId="20577"/>
          <ac:spMkLst>
            <pc:docMk/>
            <pc:sldMk cId="0" sldId="266"/>
            <ac:spMk id="16" creationId="{00000000-0000-0000-0000-000000000000}"/>
          </ac:spMkLst>
        </pc:spChg>
      </pc:sldChg>
      <pc:sldChg chg="modSp mod">
        <pc:chgData name="Chrysis Andreou" userId="94c9c324a8ad4fe5" providerId="LiveId" clId="{B9FB9C78-A562-7E4C-BFA5-94DDB9B477E8}" dt="2025-05-10T13:45:28.489" v="115" actId="20577"/>
        <pc:sldMkLst>
          <pc:docMk/>
          <pc:sldMk cId="0" sldId="267"/>
        </pc:sldMkLst>
        <pc:spChg chg="mod">
          <ac:chgData name="Chrysis Andreou" userId="94c9c324a8ad4fe5" providerId="LiveId" clId="{B9FB9C78-A562-7E4C-BFA5-94DDB9B477E8}" dt="2025-05-10T13:45:28.489" v="115" actId="20577"/>
          <ac:spMkLst>
            <pc:docMk/>
            <pc:sldMk cId="0" sldId="267"/>
            <ac:spMk id="26" creationId="{00000000-0000-0000-0000-000000000000}"/>
          </ac:spMkLst>
        </pc:spChg>
      </pc:sldChg>
      <pc:sldChg chg="modSp mod">
        <pc:chgData name="Chrysis Andreou" userId="94c9c324a8ad4fe5" providerId="LiveId" clId="{B9FB9C78-A562-7E4C-BFA5-94DDB9B477E8}" dt="2025-05-10T13:45:31.247" v="117" actId="20577"/>
        <pc:sldMkLst>
          <pc:docMk/>
          <pc:sldMk cId="0" sldId="268"/>
        </pc:sldMkLst>
        <pc:spChg chg="mod">
          <ac:chgData name="Chrysis Andreou" userId="94c9c324a8ad4fe5" providerId="LiveId" clId="{B9FB9C78-A562-7E4C-BFA5-94DDB9B477E8}" dt="2025-05-10T13:45:31.247" v="117" actId="20577"/>
          <ac:spMkLst>
            <pc:docMk/>
            <pc:sldMk cId="0" sldId="268"/>
            <ac:spMk id="26" creationId="{00000000-0000-0000-0000-000000000000}"/>
          </ac:spMkLst>
        </pc:spChg>
      </pc:sldChg>
      <pc:sldChg chg="modSp mod">
        <pc:chgData name="Chrysis Andreou" userId="94c9c324a8ad4fe5" providerId="LiveId" clId="{B9FB9C78-A562-7E4C-BFA5-94DDB9B477E8}" dt="2025-05-10T13:45:33.434" v="119" actId="20577"/>
        <pc:sldMkLst>
          <pc:docMk/>
          <pc:sldMk cId="0" sldId="269"/>
        </pc:sldMkLst>
        <pc:spChg chg="mod">
          <ac:chgData name="Chrysis Andreou" userId="94c9c324a8ad4fe5" providerId="LiveId" clId="{B9FB9C78-A562-7E4C-BFA5-94DDB9B477E8}" dt="2025-05-10T13:45:33.434" v="119" actId="20577"/>
          <ac:spMkLst>
            <pc:docMk/>
            <pc:sldMk cId="0" sldId="269"/>
            <ac:spMk id="26" creationId="{00000000-0000-0000-0000-000000000000}"/>
          </ac:spMkLst>
        </pc:spChg>
      </pc:sldChg>
      <pc:sldChg chg="modSp mod">
        <pc:chgData name="Chrysis Andreou" userId="94c9c324a8ad4fe5" providerId="LiveId" clId="{B9FB9C78-A562-7E4C-BFA5-94DDB9B477E8}" dt="2025-05-10T13:44:58.676" v="105" actId="20577"/>
        <pc:sldMkLst>
          <pc:docMk/>
          <pc:sldMk cId="2634536477" sldId="284"/>
        </pc:sldMkLst>
        <pc:spChg chg="mod">
          <ac:chgData name="Chrysis Andreou" userId="94c9c324a8ad4fe5" providerId="LiveId" clId="{B9FB9C78-A562-7E4C-BFA5-94DDB9B477E8}" dt="2025-05-10T13:41:49.583" v="32" actId="6549"/>
          <ac:spMkLst>
            <pc:docMk/>
            <pc:sldMk cId="2634536477" sldId="284"/>
            <ac:spMk id="14" creationId="{299C5530-E594-BBEC-D13E-6157C73BF15C}"/>
          </ac:spMkLst>
        </pc:spChg>
        <pc:spChg chg="mod">
          <ac:chgData name="Chrysis Andreou" userId="94c9c324a8ad4fe5" providerId="LiveId" clId="{B9FB9C78-A562-7E4C-BFA5-94DDB9B477E8}" dt="2025-05-10T13:44:58.676" v="105" actId="20577"/>
          <ac:spMkLst>
            <pc:docMk/>
            <pc:sldMk cId="2634536477" sldId="284"/>
            <ac:spMk id="16" creationId="{574807C8-20A9-0707-C37D-E9BF49B78694}"/>
          </ac:spMkLst>
        </pc:spChg>
      </pc:sldChg>
      <pc:sldChg chg="modSp mod">
        <pc:chgData name="Chrysis Andreou" userId="94c9c324a8ad4fe5" providerId="LiveId" clId="{B9FB9C78-A562-7E4C-BFA5-94DDB9B477E8}" dt="2025-05-10T13:45:03.066" v="107" actId="20577"/>
        <pc:sldMkLst>
          <pc:docMk/>
          <pc:sldMk cId="1420236602" sldId="285"/>
        </pc:sldMkLst>
        <pc:spChg chg="mod">
          <ac:chgData name="Chrysis Andreou" userId="94c9c324a8ad4fe5" providerId="LiveId" clId="{B9FB9C78-A562-7E4C-BFA5-94DDB9B477E8}" dt="2025-05-10T13:45:03.066" v="107" actId="20577"/>
          <ac:spMkLst>
            <pc:docMk/>
            <pc:sldMk cId="1420236602" sldId="285"/>
            <ac:spMk id="16" creationId="{D3F6EEB2-A6C6-C0A7-D17D-BAA79B0BE095}"/>
          </ac:spMkLst>
        </pc:spChg>
      </pc:sldChg>
      <pc:sldChg chg="modSp mod">
        <pc:chgData name="Chrysis Andreou" userId="94c9c324a8ad4fe5" providerId="LiveId" clId="{B9FB9C78-A562-7E4C-BFA5-94DDB9B477E8}" dt="2025-05-10T13:45:07.291" v="109" actId="20577"/>
        <pc:sldMkLst>
          <pc:docMk/>
          <pc:sldMk cId="2293333927" sldId="286"/>
        </pc:sldMkLst>
        <pc:spChg chg="mod">
          <ac:chgData name="Chrysis Andreou" userId="94c9c324a8ad4fe5" providerId="LiveId" clId="{B9FB9C78-A562-7E4C-BFA5-94DDB9B477E8}" dt="2025-05-10T13:45:07.291" v="109" actId="20577"/>
          <ac:spMkLst>
            <pc:docMk/>
            <pc:sldMk cId="2293333927" sldId="286"/>
            <ac:spMk id="16" creationId="{FA96C9F2-3050-22B1-7F2A-BBBDEDBB0592}"/>
          </ac:spMkLst>
        </pc:spChg>
      </pc:sldChg>
      <pc:sldChg chg="modSp mod">
        <pc:chgData name="Chrysis Andreou" userId="94c9c324a8ad4fe5" providerId="LiveId" clId="{B9FB9C78-A562-7E4C-BFA5-94DDB9B477E8}" dt="2025-05-10T13:42:27.796" v="58" actId="6549"/>
        <pc:sldMkLst>
          <pc:docMk/>
          <pc:sldMk cId="2469356577" sldId="287"/>
        </pc:sldMkLst>
        <pc:spChg chg="mod">
          <ac:chgData name="Chrysis Andreou" userId="94c9c324a8ad4fe5" providerId="LiveId" clId="{B9FB9C78-A562-7E4C-BFA5-94DDB9B477E8}" dt="2025-05-10T13:42:27.796" v="58" actId="6549"/>
          <ac:spMkLst>
            <pc:docMk/>
            <pc:sldMk cId="2469356577" sldId="287"/>
            <ac:spMk id="17" creationId="{CA2BF5D5-15A2-4E8E-3BE1-98189888AE33}"/>
          </ac:spMkLst>
        </pc:spChg>
      </pc:sldChg>
      <pc:sldChg chg="modSp mod">
        <pc:chgData name="Chrysis Andreou" userId="94c9c324a8ad4fe5" providerId="LiveId" clId="{B9FB9C78-A562-7E4C-BFA5-94DDB9B477E8}" dt="2025-05-10T13:41:44.673" v="29" actId="6549"/>
        <pc:sldMkLst>
          <pc:docMk/>
          <pc:sldMk cId="3705316980" sldId="290"/>
        </pc:sldMkLst>
        <pc:spChg chg="mod">
          <ac:chgData name="Chrysis Andreou" userId="94c9c324a8ad4fe5" providerId="LiveId" clId="{B9FB9C78-A562-7E4C-BFA5-94DDB9B477E8}" dt="2025-05-10T13:41:44.673" v="29" actId="6549"/>
          <ac:spMkLst>
            <pc:docMk/>
            <pc:sldMk cId="3705316980" sldId="290"/>
            <ac:spMk id="16" creationId="{D51A00E8-02AB-AD30-A115-D21C458C3BC0}"/>
          </ac:spMkLst>
        </pc:spChg>
      </pc:sldChg>
      <pc:sldChg chg="modSp mod">
        <pc:chgData name="Chrysis Andreou" userId="94c9c324a8ad4fe5" providerId="LiveId" clId="{B9FB9C78-A562-7E4C-BFA5-94DDB9B477E8}" dt="2025-05-10T13:41:58.647" v="39" actId="6549"/>
        <pc:sldMkLst>
          <pc:docMk/>
          <pc:sldMk cId="1865604842" sldId="291"/>
        </pc:sldMkLst>
        <pc:spChg chg="mod">
          <ac:chgData name="Chrysis Andreou" userId="94c9c324a8ad4fe5" providerId="LiveId" clId="{B9FB9C78-A562-7E4C-BFA5-94DDB9B477E8}" dt="2025-05-10T13:41:58.647" v="39" actId="6549"/>
          <ac:spMkLst>
            <pc:docMk/>
            <pc:sldMk cId="1865604842" sldId="291"/>
            <ac:spMk id="16" creationId="{28C67DE6-7888-8F9B-9591-64BA6B92602F}"/>
          </ac:spMkLst>
        </pc:spChg>
      </pc:sldChg>
      <pc:sldChg chg="modSp mod">
        <pc:chgData name="Chrysis Andreou" userId="94c9c324a8ad4fe5" providerId="LiveId" clId="{B9FB9C78-A562-7E4C-BFA5-94DDB9B477E8}" dt="2025-05-10T13:42:09.490" v="42" actId="6549"/>
        <pc:sldMkLst>
          <pc:docMk/>
          <pc:sldMk cId="2847377848" sldId="292"/>
        </pc:sldMkLst>
        <pc:spChg chg="mod">
          <ac:chgData name="Chrysis Andreou" userId="94c9c324a8ad4fe5" providerId="LiveId" clId="{B9FB9C78-A562-7E4C-BFA5-94DDB9B477E8}" dt="2025-05-10T13:42:09.490" v="42" actId="6549"/>
          <ac:spMkLst>
            <pc:docMk/>
            <pc:sldMk cId="2847377848" sldId="292"/>
            <ac:spMk id="16" creationId="{194E0159-C4BC-0DF8-D364-AAE321052AA4}"/>
          </ac:spMkLst>
        </pc:spChg>
      </pc:sldChg>
      <pc:sldChg chg="modSp mod">
        <pc:chgData name="Chrysis Andreou" userId="94c9c324a8ad4fe5" providerId="LiveId" clId="{B9FB9C78-A562-7E4C-BFA5-94DDB9B477E8}" dt="2025-05-10T13:42:50.068" v="72" actId="1076"/>
        <pc:sldMkLst>
          <pc:docMk/>
          <pc:sldMk cId="3666829869" sldId="295"/>
        </pc:sldMkLst>
        <pc:spChg chg="mod">
          <ac:chgData name="Chrysis Andreou" userId="94c9c324a8ad4fe5" providerId="LiveId" clId="{B9FB9C78-A562-7E4C-BFA5-94DDB9B477E8}" dt="2025-05-10T13:42:50.068" v="72" actId="1076"/>
          <ac:spMkLst>
            <pc:docMk/>
            <pc:sldMk cId="3666829869" sldId="295"/>
            <ac:spMk id="16" creationId="{D9659AF7-A730-95C0-193C-1B6D0EE86739}"/>
          </ac:spMkLst>
        </pc:spChg>
      </pc:sldChg>
    </pc:docChg>
  </pc:docChgLst>
  <pc:docChgLst>
    <pc:chgData name="Chrysis Andreou" userId="94c9c324a8ad4fe5" providerId="LiveId" clId="{1CDE9DEC-4EED-F04B-9530-1FFE5AADEE4E}"/>
    <pc:docChg chg="undo redo custSel addSld delSld modSld sldOrd">
      <pc:chgData name="Chrysis Andreou" userId="94c9c324a8ad4fe5" providerId="LiveId" clId="{1CDE9DEC-4EED-F04B-9530-1FFE5AADEE4E}" dt="2025-05-07T11:46:59.194" v="828" actId="20577"/>
      <pc:docMkLst>
        <pc:docMk/>
      </pc:docMkLst>
      <pc:sldChg chg="modSp mod">
        <pc:chgData name="Chrysis Andreou" userId="94c9c324a8ad4fe5" providerId="LiveId" clId="{1CDE9DEC-4EED-F04B-9530-1FFE5AADEE4E}" dt="2025-05-07T09:21:49.051" v="210" actId="14100"/>
        <pc:sldMkLst>
          <pc:docMk/>
          <pc:sldMk cId="0" sldId="256"/>
        </pc:sldMkLst>
        <pc:spChg chg="mod">
          <ac:chgData name="Chrysis Andreou" userId="94c9c324a8ad4fe5" providerId="LiveId" clId="{1CDE9DEC-4EED-F04B-9530-1FFE5AADEE4E}" dt="2025-05-07T09:21:49.051" v="210" actId="14100"/>
          <ac:spMkLst>
            <pc:docMk/>
            <pc:sldMk cId="0" sldId="256"/>
            <ac:spMk id="4" creationId="{00000000-0000-0000-0000-000000000000}"/>
          </ac:spMkLst>
        </pc:spChg>
      </pc:sldChg>
      <pc:sldChg chg="addSp delSp modSp mod">
        <pc:chgData name="Chrysis Andreou" userId="94c9c324a8ad4fe5" providerId="LiveId" clId="{1CDE9DEC-4EED-F04B-9530-1FFE5AADEE4E}" dt="2025-05-07T11:40:47.019" v="764" actId="1076"/>
        <pc:sldMkLst>
          <pc:docMk/>
          <pc:sldMk cId="0" sldId="257"/>
        </pc:sldMkLst>
        <pc:spChg chg="mod">
          <ac:chgData name="Chrysis Andreou" userId="94c9c324a8ad4fe5" providerId="LiveId" clId="{1CDE9DEC-4EED-F04B-9530-1FFE5AADEE4E}" dt="2025-05-07T10:13:26.666" v="549" actId="1076"/>
          <ac:spMkLst>
            <pc:docMk/>
            <pc:sldMk cId="0" sldId="257"/>
            <ac:spMk id="4" creationId="{00000000-0000-0000-0000-000000000000}"/>
          </ac:spMkLst>
        </pc:spChg>
        <pc:spChg chg="mod">
          <ac:chgData name="Chrysis Andreou" userId="94c9c324a8ad4fe5" providerId="LiveId" clId="{1CDE9DEC-4EED-F04B-9530-1FFE5AADEE4E}" dt="2025-05-07T10:06:38.289" v="540" actId="1076"/>
          <ac:spMkLst>
            <pc:docMk/>
            <pc:sldMk cId="0" sldId="257"/>
            <ac:spMk id="7" creationId="{00000000-0000-0000-0000-000000000000}"/>
          </ac:spMkLst>
        </pc:spChg>
        <pc:spChg chg="mod">
          <ac:chgData name="Chrysis Andreou" userId="94c9c324a8ad4fe5" providerId="LiveId" clId="{1CDE9DEC-4EED-F04B-9530-1FFE5AADEE4E}" dt="2025-05-07T10:06:27.356" v="538" actId="1076"/>
          <ac:spMkLst>
            <pc:docMk/>
            <pc:sldMk cId="0" sldId="257"/>
            <ac:spMk id="8" creationId="{00000000-0000-0000-0000-000000000000}"/>
          </ac:spMkLst>
        </pc:spChg>
        <pc:spChg chg="mod">
          <ac:chgData name="Chrysis Andreou" userId="94c9c324a8ad4fe5" providerId="LiveId" clId="{1CDE9DEC-4EED-F04B-9530-1FFE5AADEE4E}" dt="2025-05-07T10:06:18.344" v="537" actId="1076"/>
          <ac:spMkLst>
            <pc:docMk/>
            <pc:sldMk cId="0" sldId="257"/>
            <ac:spMk id="9" creationId="{00000000-0000-0000-0000-000000000000}"/>
          </ac:spMkLst>
        </pc:spChg>
        <pc:spChg chg="mod">
          <ac:chgData name="Chrysis Andreou" userId="94c9c324a8ad4fe5" providerId="LiveId" clId="{1CDE9DEC-4EED-F04B-9530-1FFE5AADEE4E}" dt="2025-05-07T09:56:27.142" v="435" actId="21"/>
          <ac:spMkLst>
            <pc:docMk/>
            <pc:sldMk cId="0" sldId="257"/>
            <ac:spMk id="11" creationId="{00000000-0000-0000-0000-000000000000}"/>
          </ac:spMkLst>
        </pc:spChg>
        <pc:spChg chg="mod">
          <ac:chgData name="Chrysis Andreou" userId="94c9c324a8ad4fe5" providerId="LiveId" clId="{1CDE9DEC-4EED-F04B-9530-1FFE5AADEE4E}" dt="2025-05-07T09:56:54.633" v="436" actId="21"/>
          <ac:spMkLst>
            <pc:docMk/>
            <pc:sldMk cId="0" sldId="257"/>
            <ac:spMk id="12" creationId="{00000000-0000-0000-0000-000000000000}"/>
          </ac:spMkLst>
        </pc:spChg>
        <pc:spChg chg="mod">
          <ac:chgData name="Chrysis Andreou" userId="94c9c324a8ad4fe5" providerId="LiveId" clId="{1CDE9DEC-4EED-F04B-9530-1FFE5AADEE4E}" dt="2025-05-07T09:57:00.538" v="437" actId="21"/>
          <ac:spMkLst>
            <pc:docMk/>
            <pc:sldMk cId="0" sldId="257"/>
            <ac:spMk id="13" creationId="{00000000-0000-0000-0000-000000000000}"/>
          </ac:spMkLst>
        </pc:spChg>
        <pc:spChg chg="mod">
          <ac:chgData name="Chrysis Andreou" userId="94c9c324a8ad4fe5" providerId="LiveId" clId="{1CDE9DEC-4EED-F04B-9530-1FFE5AADEE4E}" dt="2025-05-07T10:06:10.964" v="536" actId="1076"/>
          <ac:spMkLst>
            <pc:docMk/>
            <pc:sldMk cId="0" sldId="257"/>
            <ac:spMk id="14" creationId="{00000000-0000-0000-0000-000000000000}"/>
          </ac:spMkLst>
        </pc:spChg>
        <pc:spChg chg="mod">
          <ac:chgData name="Chrysis Andreou" userId="94c9c324a8ad4fe5" providerId="LiveId" clId="{1CDE9DEC-4EED-F04B-9530-1FFE5AADEE4E}" dt="2025-05-07T09:57:05.187" v="438" actId="21"/>
          <ac:spMkLst>
            <pc:docMk/>
            <pc:sldMk cId="0" sldId="257"/>
            <ac:spMk id="15" creationId="{00000000-0000-0000-0000-000000000000}"/>
          </ac:spMkLst>
        </pc:spChg>
        <pc:spChg chg="add mod">
          <ac:chgData name="Chrysis Andreou" userId="94c9c324a8ad4fe5" providerId="LiveId" clId="{1CDE9DEC-4EED-F04B-9530-1FFE5AADEE4E}" dt="2025-05-07T11:38:35.691" v="735" actId="6549"/>
          <ac:spMkLst>
            <pc:docMk/>
            <pc:sldMk cId="0" sldId="257"/>
            <ac:spMk id="19" creationId="{39B22EA9-9559-278F-E370-9A0E6DEE6938}"/>
          </ac:spMkLst>
        </pc:spChg>
        <pc:spChg chg="add mod">
          <ac:chgData name="Chrysis Andreou" userId="94c9c324a8ad4fe5" providerId="LiveId" clId="{1CDE9DEC-4EED-F04B-9530-1FFE5AADEE4E}" dt="2025-05-07T10:07:04.427" v="545" actId="1076"/>
          <ac:spMkLst>
            <pc:docMk/>
            <pc:sldMk cId="0" sldId="257"/>
            <ac:spMk id="20" creationId="{C48098EE-2A6B-DEA7-2D30-3C0D6FF9D19B}"/>
          </ac:spMkLst>
        </pc:spChg>
        <pc:spChg chg="add mod">
          <ac:chgData name="Chrysis Andreou" userId="94c9c324a8ad4fe5" providerId="LiveId" clId="{1CDE9DEC-4EED-F04B-9530-1FFE5AADEE4E}" dt="2025-05-07T10:06:57.122" v="544" actId="1076"/>
          <ac:spMkLst>
            <pc:docMk/>
            <pc:sldMk cId="0" sldId="257"/>
            <ac:spMk id="21" creationId="{01634D4E-D304-B697-C65C-7603119A5787}"/>
          </ac:spMkLst>
        </pc:spChg>
        <pc:grpChg chg="mod">
          <ac:chgData name="Chrysis Andreou" userId="94c9c324a8ad4fe5" providerId="LiveId" clId="{1CDE9DEC-4EED-F04B-9530-1FFE5AADEE4E}" dt="2025-05-07T11:40:47.019" v="764" actId="1076"/>
          <ac:grpSpMkLst>
            <pc:docMk/>
            <pc:sldMk cId="0" sldId="257"/>
            <ac:grpSpMk id="3" creationId="{00000000-0000-0000-0000-000000000000}"/>
          </ac:grpSpMkLst>
        </pc:grpChg>
        <pc:grpChg chg="add del mod">
          <ac:chgData name="Chrysis Andreou" userId="94c9c324a8ad4fe5" providerId="LiveId" clId="{1CDE9DEC-4EED-F04B-9530-1FFE5AADEE4E}" dt="2025-05-07T10:05:09.481" v="520" actId="1076"/>
          <ac:grpSpMkLst>
            <pc:docMk/>
            <pc:sldMk cId="0" sldId="257"/>
            <ac:grpSpMk id="6" creationId="{00000000-0000-0000-0000-000000000000}"/>
          </ac:grpSpMkLst>
        </pc:grpChg>
      </pc:sldChg>
      <pc:sldChg chg="modSp mod ord">
        <pc:chgData name="Chrysis Andreou" userId="94c9c324a8ad4fe5" providerId="LiveId" clId="{1CDE9DEC-4EED-F04B-9530-1FFE5AADEE4E}" dt="2025-05-07T11:45:51.832" v="794" actId="20577"/>
        <pc:sldMkLst>
          <pc:docMk/>
          <pc:sldMk cId="0" sldId="258"/>
        </pc:sldMkLst>
        <pc:spChg chg="mod">
          <ac:chgData name="Chrysis Andreou" userId="94c9c324a8ad4fe5" providerId="LiveId" clId="{1CDE9DEC-4EED-F04B-9530-1FFE5AADEE4E}" dt="2025-05-07T11:45:51.832" v="794" actId="20577"/>
          <ac:spMkLst>
            <pc:docMk/>
            <pc:sldMk cId="0" sldId="258"/>
            <ac:spMk id="17" creationId="{00000000-0000-0000-0000-000000000000}"/>
          </ac:spMkLst>
        </pc:spChg>
      </pc:sldChg>
      <pc:sldChg chg="modSp mod">
        <pc:chgData name="Chrysis Andreou" userId="94c9c324a8ad4fe5" providerId="LiveId" clId="{1CDE9DEC-4EED-F04B-9530-1FFE5AADEE4E}" dt="2025-05-07T11:46:14.230" v="804" actId="20577"/>
        <pc:sldMkLst>
          <pc:docMk/>
          <pc:sldMk cId="0" sldId="259"/>
        </pc:sldMkLst>
        <pc:spChg chg="mod">
          <ac:chgData name="Chrysis Andreou" userId="94c9c324a8ad4fe5" providerId="LiveId" clId="{1CDE9DEC-4EED-F04B-9530-1FFE5AADEE4E}" dt="2025-05-07T11:46:14.230" v="804" actId="20577"/>
          <ac:spMkLst>
            <pc:docMk/>
            <pc:sldMk cId="0" sldId="259"/>
            <ac:spMk id="26" creationId="{00000000-0000-0000-0000-000000000000}"/>
          </ac:spMkLst>
        </pc:spChg>
      </pc:sldChg>
      <pc:sldChg chg="modSp mod">
        <pc:chgData name="Chrysis Andreou" userId="94c9c324a8ad4fe5" providerId="LiveId" clId="{1CDE9DEC-4EED-F04B-9530-1FFE5AADEE4E}" dt="2025-05-07T11:46:16.949" v="806" actId="20577"/>
        <pc:sldMkLst>
          <pc:docMk/>
          <pc:sldMk cId="0" sldId="260"/>
        </pc:sldMkLst>
        <pc:spChg chg="mod">
          <ac:chgData name="Chrysis Andreou" userId="94c9c324a8ad4fe5" providerId="LiveId" clId="{1CDE9DEC-4EED-F04B-9530-1FFE5AADEE4E}" dt="2025-05-07T11:46:16.949" v="806" actId="20577"/>
          <ac:spMkLst>
            <pc:docMk/>
            <pc:sldMk cId="0" sldId="260"/>
            <ac:spMk id="16" creationId="{00000000-0000-0000-0000-000000000000}"/>
          </ac:spMkLst>
        </pc:spChg>
      </pc:sldChg>
      <pc:sldChg chg="modSp mod">
        <pc:chgData name="Chrysis Andreou" userId="94c9c324a8ad4fe5" providerId="LiveId" clId="{1CDE9DEC-4EED-F04B-9530-1FFE5AADEE4E}" dt="2025-05-07T11:46:21.124" v="808" actId="20577"/>
        <pc:sldMkLst>
          <pc:docMk/>
          <pc:sldMk cId="0" sldId="261"/>
        </pc:sldMkLst>
        <pc:spChg chg="mod">
          <ac:chgData name="Chrysis Andreou" userId="94c9c324a8ad4fe5" providerId="LiveId" clId="{1CDE9DEC-4EED-F04B-9530-1FFE5AADEE4E}" dt="2025-05-07T09:11:20.678" v="95" actId="1076"/>
          <ac:spMkLst>
            <pc:docMk/>
            <pc:sldMk cId="0" sldId="261"/>
            <ac:spMk id="2" creationId="{00000000-0000-0000-0000-000000000000}"/>
          </ac:spMkLst>
        </pc:spChg>
        <pc:spChg chg="mod">
          <ac:chgData name="Chrysis Andreou" userId="94c9c324a8ad4fe5" providerId="LiveId" clId="{1CDE9DEC-4EED-F04B-9530-1FFE5AADEE4E}" dt="2025-05-07T11:46:21.124" v="808" actId="20577"/>
          <ac:spMkLst>
            <pc:docMk/>
            <pc:sldMk cId="0" sldId="261"/>
            <ac:spMk id="13" creationId="{00000000-0000-0000-0000-000000000000}"/>
          </ac:spMkLst>
        </pc:spChg>
        <pc:spChg chg="mod">
          <ac:chgData name="Chrysis Andreou" userId="94c9c324a8ad4fe5" providerId="LiveId" clId="{1CDE9DEC-4EED-F04B-9530-1FFE5AADEE4E}" dt="2025-05-07T09:11:27.301" v="97" actId="1076"/>
          <ac:spMkLst>
            <pc:docMk/>
            <pc:sldMk cId="0" sldId="261"/>
            <ac:spMk id="14" creationId="{00000000-0000-0000-0000-000000000000}"/>
          </ac:spMkLst>
        </pc:spChg>
      </pc:sldChg>
      <pc:sldChg chg="modSp mod">
        <pc:chgData name="Chrysis Andreou" userId="94c9c324a8ad4fe5" providerId="LiveId" clId="{1CDE9DEC-4EED-F04B-9530-1FFE5AADEE4E}" dt="2025-05-07T11:46:23.762" v="810" actId="20577"/>
        <pc:sldMkLst>
          <pc:docMk/>
          <pc:sldMk cId="0" sldId="262"/>
        </pc:sldMkLst>
        <pc:spChg chg="mod">
          <ac:chgData name="Chrysis Andreou" userId="94c9c324a8ad4fe5" providerId="LiveId" clId="{1CDE9DEC-4EED-F04B-9530-1FFE5AADEE4E}" dt="2025-05-07T11:46:23.762" v="810" actId="20577"/>
          <ac:spMkLst>
            <pc:docMk/>
            <pc:sldMk cId="0" sldId="262"/>
            <ac:spMk id="28" creationId="{00000000-0000-0000-0000-000000000000}"/>
          </ac:spMkLst>
        </pc:spChg>
      </pc:sldChg>
      <pc:sldChg chg="modSp mod">
        <pc:chgData name="Chrysis Andreou" userId="94c9c324a8ad4fe5" providerId="LiveId" clId="{1CDE9DEC-4EED-F04B-9530-1FFE5AADEE4E}" dt="2025-05-07T11:46:26.952" v="812" actId="20577"/>
        <pc:sldMkLst>
          <pc:docMk/>
          <pc:sldMk cId="0" sldId="263"/>
        </pc:sldMkLst>
        <pc:spChg chg="mod">
          <ac:chgData name="Chrysis Andreou" userId="94c9c324a8ad4fe5" providerId="LiveId" clId="{1CDE9DEC-4EED-F04B-9530-1FFE5AADEE4E}" dt="2025-05-07T11:46:26.952" v="812" actId="20577"/>
          <ac:spMkLst>
            <pc:docMk/>
            <pc:sldMk cId="0" sldId="263"/>
            <ac:spMk id="16" creationId="{00000000-0000-0000-0000-000000000000}"/>
          </ac:spMkLst>
        </pc:spChg>
      </pc:sldChg>
      <pc:sldChg chg="modSp mod">
        <pc:chgData name="Chrysis Andreou" userId="94c9c324a8ad4fe5" providerId="LiveId" clId="{1CDE9DEC-4EED-F04B-9530-1FFE5AADEE4E}" dt="2025-05-07T11:46:31.691" v="814" actId="20577"/>
        <pc:sldMkLst>
          <pc:docMk/>
          <pc:sldMk cId="0" sldId="264"/>
        </pc:sldMkLst>
        <pc:spChg chg="mod">
          <ac:chgData name="Chrysis Andreou" userId="94c9c324a8ad4fe5" providerId="LiveId" clId="{1CDE9DEC-4EED-F04B-9530-1FFE5AADEE4E}" dt="2025-05-07T11:46:31.691" v="814" actId="20577"/>
          <ac:spMkLst>
            <pc:docMk/>
            <pc:sldMk cId="0" sldId="264"/>
            <ac:spMk id="9" creationId="{00000000-0000-0000-0000-000000000000}"/>
          </ac:spMkLst>
        </pc:spChg>
      </pc:sldChg>
      <pc:sldChg chg="modSp mod">
        <pc:chgData name="Chrysis Andreou" userId="94c9c324a8ad4fe5" providerId="LiveId" clId="{1CDE9DEC-4EED-F04B-9530-1FFE5AADEE4E}" dt="2025-05-07T11:46:34.672" v="816" actId="20577"/>
        <pc:sldMkLst>
          <pc:docMk/>
          <pc:sldMk cId="0" sldId="265"/>
        </pc:sldMkLst>
        <pc:spChg chg="mod">
          <ac:chgData name="Chrysis Andreou" userId="94c9c324a8ad4fe5" providerId="LiveId" clId="{1CDE9DEC-4EED-F04B-9530-1FFE5AADEE4E}" dt="2025-05-07T11:46:34.672" v="816" actId="20577"/>
          <ac:spMkLst>
            <pc:docMk/>
            <pc:sldMk cId="0" sldId="265"/>
            <ac:spMk id="17" creationId="{00000000-0000-0000-0000-000000000000}"/>
          </ac:spMkLst>
        </pc:spChg>
      </pc:sldChg>
      <pc:sldChg chg="modSp mod ord">
        <pc:chgData name="Chrysis Andreou" userId="94c9c324a8ad4fe5" providerId="LiveId" clId="{1CDE9DEC-4EED-F04B-9530-1FFE5AADEE4E}" dt="2025-05-07T11:46:38.310" v="818" actId="20577"/>
        <pc:sldMkLst>
          <pc:docMk/>
          <pc:sldMk cId="0" sldId="266"/>
        </pc:sldMkLst>
        <pc:spChg chg="mod">
          <ac:chgData name="Chrysis Andreou" userId="94c9c324a8ad4fe5" providerId="LiveId" clId="{1CDE9DEC-4EED-F04B-9530-1FFE5AADEE4E}" dt="2025-05-07T11:46:38.310" v="818" actId="20577"/>
          <ac:spMkLst>
            <pc:docMk/>
            <pc:sldMk cId="0" sldId="266"/>
            <ac:spMk id="16" creationId="{00000000-0000-0000-0000-000000000000}"/>
          </ac:spMkLst>
        </pc:spChg>
      </pc:sldChg>
      <pc:sldChg chg="modSp mod">
        <pc:chgData name="Chrysis Andreou" userId="94c9c324a8ad4fe5" providerId="LiveId" clId="{1CDE9DEC-4EED-F04B-9530-1FFE5AADEE4E}" dt="2025-05-07T11:46:42.313" v="820" actId="20577"/>
        <pc:sldMkLst>
          <pc:docMk/>
          <pc:sldMk cId="0" sldId="267"/>
        </pc:sldMkLst>
        <pc:spChg chg="mod">
          <ac:chgData name="Chrysis Andreou" userId="94c9c324a8ad4fe5" providerId="LiveId" clId="{1CDE9DEC-4EED-F04B-9530-1FFE5AADEE4E}" dt="2025-05-07T11:46:42.313" v="820" actId="20577"/>
          <ac:spMkLst>
            <pc:docMk/>
            <pc:sldMk cId="0" sldId="267"/>
            <ac:spMk id="26" creationId="{00000000-0000-0000-0000-000000000000}"/>
          </ac:spMkLst>
        </pc:spChg>
      </pc:sldChg>
      <pc:sldChg chg="modSp mod">
        <pc:chgData name="Chrysis Andreou" userId="94c9c324a8ad4fe5" providerId="LiveId" clId="{1CDE9DEC-4EED-F04B-9530-1FFE5AADEE4E}" dt="2025-05-07T11:46:46.381" v="822" actId="20577"/>
        <pc:sldMkLst>
          <pc:docMk/>
          <pc:sldMk cId="0" sldId="268"/>
        </pc:sldMkLst>
        <pc:spChg chg="mod">
          <ac:chgData name="Chrysis Andreou" userId="94c9c324a8ad4fe5" providerId="LiveId" clId="{1CDE9DEC-4EED-F04B-9530-1FFE5AADEE4E}" dt="2025-05-07T11:46:46.381" v="822" actId="20577"/>
          <ac:spMkLst>
            <pc:docMk/>
            <pc:sldMk cId="0" sldId="268"/>
            <ac:spMk id="26" creationId="{00000000-0000-0000-0000-000000000000}"/>
          </ac:spMkLst>
        </pc:spChg>
      </pc:sldChg>
      <pc:sldChg chg="modSp mod">
        <pc:chgData name="Chrysis Andreou" userId="94c9c324a8ad4fe5" providerId="LiveId" clId="{1CDE9DEC-4EED-F04B-9530-1FFE5AADEE4E}" dt="2025-05-07T11:46:51.580" v="824" actId="20577"/>
        <pc:sldMkLst>
          <pc:docMk/>
          <pc:sldMk cId="0" sldId="269"/>
        </pc:sldMkLst>
        <pc:spChg chg="mod">
          <ac:chgData name="Chrysis Andreou" userId="94c9c324a8ad4fe5" providerId="LiveId" clId="{1CDE9DEC-4EED-F04B-9530-1FFE5AADEE4E}" dt="2025-05-07T11:46:51.580" v="824" actId="20577"/>
          <ac:spMkLst>
            <pc:docMk/>
            <pc:sldMk cId="0" sldId="269"/>
            <ac:spMk id="26" creationId="{00000000-0000-0000-0000-000000000000}"/>
          </ac:spMkLst>
        </pc:spChg>
      </pc:sldChg>
      <pc:sldChg chg="addSp delSp modSp mod">
        <pc:chgData name="Chrysis Andreou" userId="94c9c324a8ad4fe5" providerId="LiveId" clId="{1CDE9DEC-4EED-F04B-9530-1FFE5AADEE4E}" dt="2025-05-07T11:45:55.215" v="796" actId="20577"/>
        <pc:sldMkLst>
          <pc:docMk/>
          <pc:sldMk cId="0" sldId="283"/>
        </pc:sldMkLst>
        <pc:spChg chg="mod">
          <ac:chgData name="Chrysis Andreou" userId="94c9c324a8ad4fe5" providerId="LiveId" clId="{1CDE9DEC-4EED-F04B-9530-1FFE5AADEE4E}" dt="2025-05-07T09:11:03.665" v="92" actId="1076"/>
          <ac:spMkLst>
            <pc:docMk/>
            <pc:sldMk cId="0" sldId="283"/>
            <ac:spMk id="2" creationId="{00000000-0000-0000-0000-000000000000}"/>
          </ac:spMkLst>
        </pc:spChg>
        <pc:spChg chg="mod">
          <ac:chgData name="Chrysis Andreou" userId="94c9c324a8ad4fe5" providerId="LiveId" clId="{1CDE9DEC-4EED-F04B-9530-1FFE5AADEE4E}" dt="2025-05-07T10:16:08.941" v="565" actId="1076"/>
          <ac:spMkLst>
            <pc:docMk/>
            <pc:sldMk cId="0" sldId="283"/>
            <ac:spMk id="14" creationId="{00000000-0000-0000-0000-000000000000}"/>
          </ac:spMkLst>
        </pc:spChg>
        <pc:spChg chg="mod">
          <ac:chgData name="Chrysis Andreou" userId="94c9c324a8ad4fe5" providerId="LiveId" clId="{1CDE9DEC-4EED-F04B-9530-1FFE5AADEE4E}" dt="2025-05-07T11:45:55.215" v="796" actId="20577"/>
          <ac:spMkLst>
            <pc:docMk/>
            <pc:sldMk cId="0" sldId="283"/>
            <ac:spMk id="16" creationId="{00000000-0000-0000-0000-000000000000}"/>
          </ac:spMkLst>
        </pc:spChg>
        <pc:spChg chg="mod">
          <ac:chgData name="Chrysis Andreou" userId="94c9c324a8ad4fe5" providerId="LiveId" clId="{1CDE9DEC-4EED-F04B-9530-1FFE5AADEE4E}" dt="2025-05-07T10:29:19.910" v="710" actId="1076"/>
          <ac:spMkLst>
            <pc:docMk/>
            <pc:sldMk cId="0" sldId="283"/>
            <ac:spMk id="17" creationId="{00000000-0000-0000-0000-000000000000}"/>
          </ac:spMkLst>
        </pc:spChg>
        <pc:grpChg chg="mod">
          <ac:chgData name="Chrysis Andreou" userId="94c9c324a8ad4fe5" providerId="LiveId" clId="{1CDE9DEC-4EED-F04B-9530-1FFE5AADEE4E}" dt="2025-05-07T10:15:54.853" v="562" actId="1076"/>
          <ac:grpSpMkLst>
            <pc:docMk/>
            <pc:sldMk cId="0" sldId="283"/>
            <ac:grpSpMk id="3" creationId="{00000000-0000-0000-0000-000000000000}"/>
          </ac:grpSpMkLst>
        </pc:grpChg>
      </pc:sldChg>
      <pc:sldChg chg="modSp add mod">
        <pc:chgData name="Chrysis Andreou" userId="94c9c324a8ad4fe5" providerId="LiveId" clId="{1CDE9DEC-4EED-F04B-9530-1FFE5AADEE4E}" dt="2025-05-07T11:46:01.043" v="798" actId="20577"/>
        <pc:sldMkLst>
          <pc:docMk/>
          <pc:sldMk cId="2634536477" sldId="284"/>
        </pc:sldMkLst>
        <pc:spChg chg="mod">
          <ac:chgData name="Chrysis Andreou" userId="94c9c324a8ad4fe5" providerId="LiveId" clId="{1CDE9DEC-4EED-F04B-9530-1FFE5AADEE4E}" dt="2025-05-07T10:16:27.040" v="571" actId="1076"/>
          <ac:spMkLst>
            <pc:docMk/>
            <pc:sldMk cId="2634536477" sldId="284"/>
            <ac:spMk id="14" creationId="{299C5530-E594-BBEC-D13E-6157C73BF15C}"/>
          </ac:spMkLst>
        </pc:spChg>
        <pc:spChg chg="mod">
          <ac:chgData name="Chrysis Andreou" userId="94c9c324a8ad4fe5" providerId="LiveId" clId="{1CDE9DEC-4EED-F04B-9530-1FFE5AADEE4E}" dt="2025-05-07T09:06:26.352" v="46"/>
          <ac:spMkLst>
            <pc:docMk/>
            <pc:sldMk cId="2634536477" sldId="284"/>
            <ac:spMk id="15" creationId="{F4DE47ED-5FFF-791C-7DBE-15F11CE79A2F}"/>
          </ac:spMkLst>
        </pc:spChg>
        <pc:spChg chg="mod">
          <ac:chgData name="Chrysis Andreou" userId="94c9c324a8ad4fe5" providerId="LiveId" clId="{1CDE9DEC-4EED-F04B-9530-1FFE5AADEE4E}" dt="2025-05-07T11:46:01.043" v="798" actId="20577"/>
          <ac:spMkLst>
            <pc:docMk/>
            <pc:sldMk cId="2634536477" sldId="284"/>
            <ac:spMk id="16" creationId="{574807C8-20A9-0707-C37D-E9BF49B78694}"/>
          </ac:spMkLst>
        </pc:spChg>
        <pc:spChg chg="mod">
          <ac:chgData name="Chrysis Andreou" userId="94c9c324a8ad4fe5" providerId="LiveId" clId="{1CDE9DEC-4EED-F04B-9530-1FFE5AADEE4E}" dt="2025-05-07T10:29:16.630" v="709" actId="1076"/>
          <ac:spMkLst>
            <pc:docMk/>
            <pc:sldMk cId="2634536477" sldId="284"/>
            <ac:spMk id="17" creationId="{50FAB6A9-644F-A755-8523-58421FE7331F}"/>
          </ac:spMkLst>
        </pc:spChg>
        <pc:grpChg chg="mod">
          <ac:chgData name="Chrysis Andreou" userId="94c9c324a8ad4fe5" providerId="LiveId" clId="{1CDE9DEC-4EED-F04B-9530-1FFE5AADEE4E}" dt="2025-05-07T09:06:36.638" v="52" actId="1076"/>
          <ac:grpSpMkLst>
            <pc:docMk/>
            <pc:sldMk cId="2634536477" sldId="284"/>
            <ac:grpSpMk id="3" creationId="{8288150B-4A2F-BAB5-0329-F60E8699477B}"/>
          </ac:grpSpMkLst>
        </pc:grpChg>
      </pc:sldChg>
      <pc:sldChg chg="addSp delSp modSp add mod">
        <pc:chgData name="Chrysis Andreou" userId="94c9c324a8ad4fe5" providerId="LiveId" clId="{1CDE9DEC-4EED-F04B-9530-1FFE5AADEE4E}" dt="2025-05-07T11:46:05.112" v="800" actId="20577"/>
        <pc:sldMkLst>
          <pc:docMk/>
          <pc:sldMk cId="1420236602" sldId="285"/>
        </pc:sldMkLst>
        <pc:spChg chg="mod">
          <ac:chgData name="Chrysis Andreou" userId="94c9c324a8ad4fe5" providerId="LiveId" clId="{1CDE9DEC-4EED-F04B-9530-1FFE5AADEE4E}" dt="2025-05-07T10:26:25.729" v="685"/>
          <ac:spMkLst>
            <pc:docMk/>
            <pc:sldMk cId="1420236602" sldId="285"/>
            <ac:spMk id="2" creationId="{B29026D9-0F7E-9B4A-0835-7AB5B974795A}"/>
          </ac:spMkLst>
        </pc:spChg>
        <pc:spChg chg="mod">
          <ac:chgData name="Chrysis Andreou" userId="94c9c324a8ad4fe5" providerId="LiveId" clId="{1CDE9DEC-4EED-F04B-9530-1FFE5AADEE4E}" dt="2025-05-07T10:16:59.029" v="584" actId="1076"/>
          <ac:spMkLst>
            <pc:docMk/>
            <pc:sldMk cId="1420236602" sldId="285"/>
            <ac:spMk id="14" creationId="{26DCFB2E-92BB-7573-944B-5E63F942CAB8}"/>
          </ac:spMkLst>
        </pc:spChg>
        <pc:spChg chg="mod">
          <ac:chgData name="Chrysis Andreou" userId="94c9c324a8ad4fe5" providerId="LiveId" clId="{1CDE9DEC-4EED-F04B-9530-1FFE5AADEE4E}" dt="2025-05-07T11:46:05.112" v="800" actId="20577"/>
          <ac:spMkLst>
            <pc:docMk/>
            <pc:sldMk cId="1420236602" sldId="285"/>
            <ac:spMk id="16" creationId="{D3F6EEB2-A6C6-C0A7-D17D-BAA79B0BE095}"/>
          </ac:spMkLst>
        </pc:spChg>
        <pc:spChg chg="mod">
          <ac:chgData name="Chrysis Andreou" userId="94c9c324a8ad4fe5" providerId="LiveId" clId="{1CDE9DEC-4EED-F04B-9530-1FFE5AADEE4E}" dt="2025-05-07T10:27:35.482" v="703" actId="20577"/>
          <ac:spMkLst>
            <pc:docMk/>
            <pc:sldMk cId="1420236602" sldId="285"/>
            <ac:spMk id="17" creationId="{2F072A8E-D448-8B66-9081-E9976CEB9675}"/>
          </ac:spMkLst>
        </pc:spChg>
        <pc:spChg chg="add mod">
          <ac:chgData name="Chrysis Andreou" userId="94c9c324a8ad4fe5" providerId="LiveId" clId="{1CDE9DEC-4EED-F04B-9530-1FFE5AADEE4E}" dt="2025-05-07T10:28:45.746" v="706" actId="113"/>
          <ac:spMkLst>
            <pc:docMk/>
            <pc:sldMk cId="1420236602" sldId="285"/>
            <ac:spMk id="20" creationId="{3979F701-45BC-BB7A-98CB-CD799A6CD98F}"/>
          </ac:spMkLst>
        </pc:spChg>
        <pc:grpChg chg="mod">
          <ac:chgData name="Chrysis Andreou" userId="94c9c324a8ad4fe5" providerId="LiveId" clId="{1CDE9DEC-4EED-F04B-9530-1FFE5AADEE4E}" dt="2025-05-07T10:16:50.900" v="583" actId="1076"/>
          <ac:grpSpMkLst>
            <pc:docMk/>
            <pc:sldMk cId="1420236602" sldId="285"/>
            <ac:grpSpMk id="3" creationId="{24CC1C3B-8A17-9CA1-40C3-D3DBCB4E2454}"/>
          </ac:grpSpMkLst>
        </pc:grpChg>
        <pc:picChg chg="add mod">
          <ac:chgData name="Chrysis Andreou" userId="94c9c324a8ad4fe5" providerId="LiveId" clId="{1CDE9DEC-4EED-F04B-9530-1FFE5AADEE4E}" dt="2025-05-07T10:29:05.855" v="707" actId="1076"/>
          <ac:picMkLst>
            <pc:docMk/>
            <pc:sldMk cId="1420236602" sldId="285"/>
            <ac:picMk id="18" creationId="{549D61A0-65C2-7769-DC88-F468A8A17EA1}"/>
          </ac:picMkLst>
        </pc:picChg>
      </pc:sldChg>
      <pc:sldChg chg="addSp delSp modSp add mod">
        <pc:chgData name="Chrysis Andreou" userId="94c9c324a8ad4fe5" providerId="LiveId" clId="{1CDE9DEC-4EED-F04B-9530-1FFE5AADEE4E}" dt="2025-05-07T11:46:08.804" v="802" actId="20577"/>
        <pc:sldMkLst>
          <pc:docMk/>
          <pc:sldMk cId="2293333927" sldId="286"/>
        </pc:sldMkLst>
        <pc:spChg chg="mod">
          <ac:chgData name="Chrysis Andreou" userId="94c9c324a8ad4fe5" providerId="LiveId" clId="{1CDE9DEC-4EED-F04B-9530-1FFE5AADEE4E}" dt="2025-05-07T10:17:31.915" v="595" actId="1076"/>
          <ac:spMkLst>
            <pc:docMk/>
            <pc:sldMk cId="2293333927" sldId="286"/>
            <ac:spMk id="14" creationId="{D6AB2170-CF07-ADD5-2CC2-B088E3A94504}"/>
          </ac:spMkLst>
        </pc:spChg>
        <pc:spChg chg="mod">
          <ac:chgData name="Chrysis Andreou" userId="94c9c324a8ad4fe5" providerId="LiveId" clId="{1CDE9DEC-4EED-F04B-9530-1FFE5AADEE4E}" dt="2025-05-07T11:46:08.804" v="802" actId="20577"/>
          <ac:spMkLst>
            <pc:docMk/>
            <pc:sldMk cId="2293333927" sldId="286"/>
            <ac:spMk id="16" creationId="{FA96C9F2-3050-22B1-7F2A-BBBDEDBB0592}"/>
          </ac:spMkLst>
        </pc:spChg>
        <pc:spChg chg="mod">
          <ac:chgData name="Chrysis Andreou" userId="94c9c324a8ad4fe5" providerId="LiveId" clId="{1CDE9DEC-4EED-F04B-9530-1FFE5AADEE4E}" dt="2025-05-07T10:29:43.818" v="714" actId="113"/>
          <ac:spMkLst>
            <pc:docMk/>
            <pc:sldMk cId="2293333927" sldId="286"/>
            <ac:spMk id="17" creationId="{A0587E91-9087-DC30-5648-331E85549ABC}"/>
          </ac:spMkLst>
        </pc:spChg>
        <pc:grpChg chg="mod">
          <ac:chgData name="Chrysis Andreou" userId="94c9c324a8ad4fe5" providerId="LiveId" clId="{1CDE9DEC-4EED-F04B-9530-1FFE5AADEE4E}" dt="2025-05-07T10:17:25.389" v="594" actId="1076"/>
          <ac:grpSpMkLst>
            <pc:docMk/>
            <pc:sldMk cId="2293333927" sldId="286"/>
            <ac:grpSpMk id="3" creationId="{C7D85E9B-2933-A526-CA83-F3CE2E584CE4}"/>
          </ac:grpSpMkLst>
        </pc:grpChg>
        <pc:picChg chg="add mod">
          <ac:chgData name="Chrysis Andreou" userId="94c9c324a8ad4fe5" providerId="LiveId" clId="{1CDE9DEC-4EED-F04B-9530-1FFE5AADEE4E}" dt="2025-05-07T09:43:00.591" v="384" actId="1076"/>
          <ac:picMkLst>
            <pc:docMk/>
            <pc:sldMk cId="2293333927" sldId="286"/>
            <ac:picMk id="19" creationId="{526E1942-E392-0980-4EE0-E497A2799B1F}"/>
          </ac:picMkLst>
        </pc:picChg>
        <pc:picChg chg="add mod">
          <ac:chgData name="Chrysis Andreou" userId="94c9c324a8ad4fe5" providerId="LiveId" clId="{1CDE9DEC-4EED-F04B-9530-1FFE5AADEE4E}" dt="2025-05-07T10:14:39.932" v="553" actId="1076"/>
          <ac:picMkLst>
            <pc:docMk/>
            <pc:sldMk cId="2293333927" sldId="286"/>
            <ac:picMk id="20" creationId="{285DDD97-2013-1213-34F5-5ACCC4CF5EE3}"/>
          </ac:picMkLst>
        </pc:picChg>
      </pc:sldChg>
      <pc:sldChg chg="addSp delSp modSp add mod">
        <pc:chgData name="Chrysis Andreou" userId="94c9c324a8ad4fe5" providerId="LiveId" clId="{1CDE9DEC-4EED-F04B-9530-1FFE5AADEE4E}" dt="2025-05-07T11:46:54.729" v="826" actId="20577"/>
        <pc:sldMkLst>
          <pc:docMk/>
          <pc:sldMk cId="2469356577" sldId="287"/>
        </pc:sldMkLst>
        <pc:spChg chg="mod">
          <ac:chgData name="Chrysis Andreou" userId="94c9c324a8ad4fe5" providerId="LiveId" clId="{1CDE9DEC-4EED-F04B-9530-1FFE5AADEE4E}" dt="2025-05-07T10:18:01.742" v="601" actId="1076"/>
          <ac:spMkLst>
            <pc:docMk/>
            <pc:sldMk cId="2469356577" sldId="287"/>
            <ac:spMk id="14" creationId="{CD8BA540-0A46-B752-9361-8BE8C0DEEE8C}"/>
          </ac:spMkLst>
        </pc:spChg>
        <pc:spChg chg="mod">
          <ac:chgData name="Chrysis Andreou" userId="94c9c324a8ad4fe5" providerId="LiveId" clId="{1CDE9DEC-4EED-F04B-9530-1FFE5AADEE4E}" dt="2025-05-07T11:46:54.729" v="826" actId="20577"/>
          <ac:spMkLst>
            <pc:docMk/>
            <pc:sldMk cId="2469356577" sldId="287"/>
            <ac:spMk id="16" creationId="{099878F6-B69F-9AF2-A968-39D1C51DBAB3}"/>
          </ac:spMkLst>
        </pc:spChg>
        <pc:spChg chg="mod">
          <ac:chgData name="Chrysis Andreou" userId="94c9c324a8ad4fe5" providerId="LiveId" clId="{1CDE9DEC-4EED-F04B-9530-1FFE5AADEE4E}" dt="2025-05-07T10:30:42.816" v="717" actId="113"/>
          <ac:spMkLst>
            <pc:docMk/>
            <pc:sldMk cId="2469356577" sldId="287"/>
            <ac:spMk id="17" creationId="{CA2BF5D5-15A2-4E8E-3BE1-98189888AE33}"/>
          </ac:spMkLst>
        </pc:spChg>
      </pc:sldChg>
      <pc:sldChg chg="addSp delSp modSp add mod">
        <pc:chgData name="Chrysis Andreou" userId="94c9c324a8ad4fe5" providerId="LiveId" clId="{1CDE9DEC-4EED-F04B-9530-1FFE5AADEE4E}" dt="2025-05-07T11:46:59.194" v="828" actId="20577"/>
        <pc:sldMkLst>
          <pc:docMk/>
          <pc:sldMk cId="820937684" sldId="288"/>
        </pc:sldMkLst>
        <pc:spChg chg="mod">
          <ac:chgData name="Chrysis Andreou" userId="94c9c324a8ad4fe5" providerId="LiveId" clId="{1CDE9DEC-4EED-F04B-9530-1FFE5AADEE4E}" dt="2025-05-07T09:30:55.668" v="265" actId="1076"/>
          <ac:spMkLst>
            <pc:docMk/>
            <pc:sldMk cId="820937684" sldId="288"/>
            <ac:spMk id="2" creationId="{8CA57284-D260-8006-D5A7-D1A756768458}"/>
          </ac:spMkLst>
        </pc:spChg>
        <pc:spChg chg="mod">
          <ac:chgData name="Chrysis Andreou" userId="94c9c324a8ad4fe5" providerId="LiveId" clId="{1CDE9DEC-4EED-F04B-9530-1FFE5AADEE4E}" dt="2025-05-07T10:18:16.716" v="606" actId="1076"/>
          <ac:spMkLst>
            <pc:docMk/>
            <pc:sldMk cId="820937684" sldId="288"/>
            <ac:spMk id="14" creationId="{CD819323-6354-E77A-D722-D36A144563B5}"/>
          </ac:spMkLst>
        </pc:spChg>
        <pc:spChg chg="mod">
          <ac:chgData name="Chrysis Andreou" userId="94c9c324a8ad4fe5" providerId="LiveId" clId="{1CDE9DEC-4EED-F04B-9530-1FFE5AADEE4E}" dt="2025-05-07T11:46:59.194" v="828" actId="20577"/>
          <ac:spMkLst>
            <pc:docMk/>
            <pc:sldMk cId="820937684" sldId="288"/>
            <ac:spMk id="16" creationId="{33673F91-BF9E-AA4D-0610-130FEA1CFFF5}"/>
          </ac:spMkLst>
        </pc:spChg>
        <pc:spChg chg="add del mod">
          <ac:chgData name="Chrysis Andreou" userId="94c9c324a8ad4fe5" providerId="LiveId" clId="{1CDE9DEC-4EED-F04B-9530-1FFE5AADEE4E}" dt="2025-05-07T09:31:04.008" v="266" actId="1076"/>
          <ac:spMkLst>
            <pc:docMk/>
            <pc:sldMk cId="820937684" sldId="288"/>
            <ac:spMk id="17" creationId="{BE7D4C6F-B0C9-6690-6A7E-5A25D7ED5E09}"/>
          </ac:spMkLst>
        </pc:spChg>
      </pc:sldChg>
      <pc:sldChg chg="delSp modSp add del mod">
        <pc:chgData name="Chrysis Andreou" userId="94c9c324a8ad4fe5" providerId="LiveId" clId="{1CDE9DEC-4EED-F04B-9530-1FFE5AADEE4E}" dt="2025-05-07T10:27:18.099" v="702" actId="2696"/>
        <pc:sldMkLst>
          <pc:docMk/>
          <pc:sldMk cId="427087372" sldId="289"/>
        </pc:sldMkLst>
      </pc:sldChg>
      <pc:sldChg chg="addSp delSp modSp add del mod">
        <pc:chgData name="Chrysis Andreou" userId="94c9c324a8ad4fe5" providerId="LiveId" clId="{1CDE9DEC-4EED-F04B-9530-1FFE5AADEE4E}" dt="2025-05-07T09:41:48.722" v="381" actId="2696"/>
        <pc:sldMkLst>
          <pc:docMk/>
          <pc:sldMk cId="1327211741" sldId="289"/>
        </pc:sldMkLst>
      </pc:sldChg>
      <pc:sldChg chg="addSp delSp modSp add mod setBg">
        <pc:chgData name="Chrysis Andreou" userId="94c9c324a8ad4fe5" providerId="LiveId" clId="{1CDE9DEC-4EED-F04B-9530-1FFE5AADEE4E}" dt="2025-05-07T11:41:08.756" v="765" actId="1076"/>
        <pc:sldMkLst>
          <pc:docMk/>
          <pc:sldMk cId="3771244166" sldId="289"/>
        </pc:sldMkLst>
        <pc:spChg chg="add mod">
          <ac:chgData name="Chrysis Andreou" userId="94c9c324a8ad4fe5" providerId="LiveId" clId="{1CDE9DEC-4EED-F04B-9530-1FFE5AADEE4E}" dt="2025-05-07T11:41:08.756" v="765" actId="1076"/>
          <ac:spMkLst>
            <pc:docMk/>
            <pc:sldMk cId="3771244166" sldId="289"/>
            <ac:spMk id="16" creationId="{76201914-1AFF-6163-A036-F2C1261E5E4F}"/>
          </ac:spMkLst>
        </pc:spChg>
        <pc:grpChg chg="add del">
          <ac:chgData name="Chrysis Andreou" userId="94c9c324a8ad4fe5" providerId="LiveId" clId="{1CDE9DEC-4EED-F04B-9530-1FFE5AADEE4E}" dt="2025-05-07T11:39:13.157" v="745" actId="478"/>
          <ac:grpSpMkLst>
            <pc:docMk/>
            <pc:sldMk cId="3771244166" sldId="289"/>
            <ac:grpSpMk id="6" creationId="{657BC3EA-7BA7-3560-DA23-4023A5671F1E}"/>
          </ac:grpSpMkLst>
        </pc:grpChg>
      </pc:sldChg>
      <pc:sldChg chg="add del">
        <pc:chgData name="Chrysis Andreou" userId="94c9c324a8ad4fe5" providerId="LiveId" clId="{1CDE9DEC-4EED-F04B-9530-1FFE5AADEE4E}" dt="2025-05-07T09:35:10.053" v="324"/>
        <pc:sldMkLst>
          <pc:docMk/>
          <pc:sldMk cId="33144819" sldId="290"/>
        </pc:sldMkLst>
      </pc:sldChg>
      <pc:sldChg chg="modSp add mod">
        <pc:chgData name="Chrysis Andreou" userId="94c9c324a8ad4fe5" providerId="LiveId" clId="{1CDE9DEC-4EED-F04B-9530-1FFE5AADEE4E}" dt="2025-05-07T11:40:41.577" v="762" actId="1076"/>
        <pc:sldMkLst>
          <pc:docMk/>
          <pc:sldMk cId="3705316980" sldId="290"/>
        </pc:sldMkLst>
        <pc:spChg chg="mod">
          <ac:chgData name="Chrysis Andreou" userId="94c9c324a8ad4fe5" providerId="LiveId" clId="{1CDE9DEC-4EED-F04B-9530-1FFE5AADEE4E}" dt="2025-05-07T11:40:41.577" v="762" actId="1076"/>
          <ac:spMkLst>
            <pc:docMk/>
            <pc:sldMk cId="3705316980" sldId="290"/>
            <ac:spMk id="16" creationId="{D51A00E8-02AB-AD30-A115-D21C458C3BC0}"/>
          </ac:spMkLst>
        </pc:spChg>
        <pc:grpChg chg="mod">
          <ac:chgData name="Chrysis Andreou" userId="94c9c324a8ad4fe5" providerId="LiveId" clId="{1CDE9DEC-4EED-F04B-9530-1FFE5AADEE4E}" dt="2025-05-07T11:40:16.204" v="760" actId="1076"/>
          <ac:grpSpMkLst>
            <pc:docMk/>
            <pc:sldMk cId="3705316980" sldId="290"/>
            <ac:grpSpMk id="3" creationId="{3C26B70B-4622-B2BA-1C80-5F52DD7E581F}"/>
          </ac:grpSpMkLst>
        </pc:grpChg>
      </pc:sldChg>
      <pc:sldChg chg="add del">
        <pc:chgData name="Chrysis Andreou" userId="94c9c324a8ad4fe5" providerId="LiveId" clId="{1CDE9DEC-4EED-F04B-9530-1FFE5AADEE4E}" dt="2025-05-07T09:35:14.390" v="327"/>
        <pc:sldMkLst>
          <pc:docMk/>
          <pc:sldMk cId="3771227449" sldId="290"/>
        </pc:sldMkLst>
      </pc:sldChg>
      <pc:sldChg chg="modSp add mod">
        <pc:chgData name="Chrysis Andreou" userId="94c9c324a8ad4fe5" providerId="LiveId" clId="{1CDE9DEC-4EED-F04B-9530-1FFE5AADEE4E}" dt="2025-05-07T11:41:59.159" v="770" actId="1076"/>
        <pc:sldMkLst>
          <pc:docMk/>
          <pc:sldMk cId="1865604842" sldId="291"/>
        </pc:sldMkLst>
        <pc:spChg chg="mod">
          <ac:chgData name="Chrysis Andreou" userId="94c9c324a8ad4fe5" providerId="LiveId" clId="{1CDE9DEC-4EED-F04B-9530-1FFE5AADEE4E}" dt="2025-05-07T11:41:59.159" v="770" actId="1076"/>
          <ac:spMkLst>
            <pc:docMk/>
            <pc:sldMk cId="1865604842" sldId="291"/>
            <ac:spMk id="16" creationId="{28C67DE6-7888-8F9B-9591-64BA6B92602F}"/>
          </ac:spMkLst>
        </pc:spChg>
      </pc:sldChg>
      <pc:sldChg chg="modSp add mod">
        <pc:chgData name="Chrysis Andreou" userId="94c9c324a8ad4fe5" providerId="LiveId" clId="{1CDE9DEC-4EED-F04B-9530-1FFE5AADEE4E}" dt="2025-05-07T11:43:29.891" v="780" actId="1076"/>
        <pc:sldMkLst>
          <pc:docMk/>
          <pc:sldMk cId="2847377848" sldId="292"/>
        </pc:sldMkLst>
        <pc:spChg chg="mod">
          <ac:chgData name="Chrysis Andreou" userId="94c9c324a8ad4fe5" providerId="LiveId" clId="{1CDE9DEC-4EED-F04B-9530-1FFE5AADEE4E}" dt="2025-05-07T11:43:29.891" v="780" actId="1076"/>
          <ac:spMkLst>
            <pc:docMk/>
            <pc:sldMk cId="2847377848" sldId="292"/>
            <ac:spMk id="16" creationId="{194E0159-C4BC-0DF8-D364-AAE321052AA4}"/>
          </ac:spMkLst>
        </pc:spChg>
      </pc:sldChg>
      <pc:sldChg chg="add del">
        <pc:chgData name="Chrysis Andreou" userId="94c9c324a8ad4fe5" providerId="LiveId" clId="{1CDE9DEC-4EED-F04B-9530-1FFE5AADEE4E}" dt="2025-05-07T11:43:53.952" v="783" actId="2696"/>
        <pc:sldMkLst>
          <pc:docMk/>
          <pc:sldMk cId="1231954915" sldId="293"/>
        </pc:sldMkLst>
      </pc:sldChg>
      <pc:sldChg chg="modSp add mod">
        <pc:chgData name="Chrysis Andreou" userId="94c9c324a8ad4fe5" providerId="LiveId" clId="{1CDE9DEC-4EED-F04B-9530-1FFE5AADEE4E}" dt="2025-05-07T11:44:04.273" v="785"/>
        <pc:sldMkLst>
          <pc:docMk/>
          <pc:sldMk cId="1181691075" sldId="294"/>
        </pc:sldMkLst>
        <pc:spChg chg="mod">
          <ac:chgData name="Chrysis Andreou" userId="94c9c324a8ad4fe5" providerId="LiveId" clId="{1CDE9DEC-4EED-F04B-9530-1FFE5AADEE4E}" dt="2025-05-07T11:44:04.273" v="785"/>
          <ac:spMkLst>
            <pc:docMk/>
            <pc:sldMk cId="1181691075" sldId="294"/>
            <ac:spMk id="16" creationId="{6368D5CC-FDD0-5422-C824-228A8BAA2C03}"/>
          </ac:spMkLst>
        </pc:spChg>
        <pc:grpChg chg="mod">
          <ac:chgData name="Chrysis Andreou" userId="94c9c324a8ad4fe5" providerId="LiveId" clId="{1CDE9DEC-4EED-F04B-9530-1FFE5AADEE4E}" dt="2025-05-07T11:44:02.550" v="784" actId="1076"/>
          <ac:grpSpMkLst>
            <pc:docMk/>
            <pc:sldMk cId="1181691075" sldId="294"/>
            <ac:grpSpMk id="3" creationId="{2246C31A-CE16-E557-4C48-8D2ECAAF725D}"/>
          </ac:grpSpMkLst>
        </pc:grpChg>
      </pc:sldChg>
      <pc:sldChg chg="modSp add mod">
        <pc:chgData name="Chrysis Andreou" userId="94c9c324a8ad4fe5" providerId="LiveId" clId="{1CDE9DEC-4EED-F04B-9530-1FFE5AADEE4E}" dt="2025-05-07T11:45:17.262" v="792" actId="20577"/>
        <pc:sldMkLst>
          <pc:docMk/>
          <pc:sldMk cId="3666829869" sldId="295"/>
        </pc:sldMkLst>
        <pc:spChg chg="mod">
          <ac:chgData name="Chrysis Andreou" userId="94c9c324a8ad4fe5" providerId="LiveId" clId="{1CDE9DEC-4EED-F04B-9530-1FFE5AADEE4E}" dt="2025-05-07T11:45:17.262" v="792" actId="20577"/>
          <ac:spMkLst>
            <pc:docMk/>
            <pc:sldMk cId="3666829869" sldId="295"/>
            <ac:spMk id="16" creationId="{D9659AF7-A730-95C0-193C-1B6D0EE8673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BE850-4659-8048-9FB0-F2704FB55A78}" type="datetimeFigureOut">
              <a:rPr lang="en-CY" smtClean="0"/>
              <a:t>10/05/2025</a:t>
            </a:fld>
            <a:endParaRPr lang="en-C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C44CB-7465-7C48-BF95-83E0A9AA7394}" type="slidenum">
              <a:rPr lang="en-CY" smtClean="0"/>
              <a:t>‹#›</a:t>
            </a:fld>
            <a:endParaRPr lang="en-CY"/>
          </a:p>
        </p:txBody>
      </p:sp>
    </p:spTree>
    <p:extLst>
      <p:ext uri="{BB962C8B-B14F-4D97-AF65-F5344CB8AC3E}">
        <p14:creationId xmlns:p14="http://schemas.microsoft.com/office/powerpoint/2010/main" val="2442789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Y" dirty="0"/>
          </a:p>
        </p:txBody>
      </p:sp>
      <p:sp>
        <p:nvSpPr>
          <p:cNvPr id="4" name="Slide Number Placeholder 3"/>
          <p:cNvSpPr>
            <a:spLocks noGrp="1"/>
          </p:cNvSpPr>
          <p:nvPr>
            <p:ph type="sldNum" sz="quarter" idx="5"/>
          </p:nvPr>
        </p:nvSpPr>
        <p:spPr/>
        <p:txBody>
          <a:bodyPr/>
          <a:lstStyle/>
          <a:p>
            <a:fld id="{79BC44CB-7465-7C48-BF95-83E0A9AA7394}" type="slidenum">
              <a:rPr lang="en-CY" smtClean="0"/>
              <a:t>1</a:t>
            </a:fld>
            <a:endParaRPr lang="en-CY"/>
          </a:p>
        </p:txBody>
      </p:sp>
    </p:spTree>
    <p:extLst>
      <p:ext uri="{BB962C8B-B14F-4D97-AF65-F5344CB8AC3E}">
        <p14:creationId xmlns:p14="http://schemas.microsoft.com/office/powerpoint/2010/main" val="95982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33386-830E-2FBC-0B9E-4B445CAA76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4DBFC5-BBBB-AFA9-9AAE-5BB6BBBBD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45B4F7-8755-8D60-2260-7DA902D42E87}"/>
              </a:ext>
            </a:extLst>
          </p:cNvPr>
          <p:cNvSpPr>
            <a:spLocks noGrp="1"/>
          </p:cNvSpPr>
          <p:nvPr>
            <p:ph type="body" idx="1"/>
          </p:nvPr>
        </p:nvSpPr>
        <p:spPr/>
        <p:txBody>
          <a:bodyPr/>
          <a:lstStyle/>
          <a:p>
            <a:endParaRPr lang="en-CY" dirty="0"/>
          </a:p>
        </p:txBody>
      </p:sp>
      <p:sp>
        <p:nvSpPr>
          <p:cNvPr id="4" name="Slide Number Placeholder 3">
            <a:extLst>
              <a:ext uri="{FF2B5EF4-FFF2-40B4-BE49-F238E27FC236}">
                <a16:creationId xmlns:a16="http://schemas.microsoft.com/office/drawing/2014/main" id="{1F59C085-6BDB-C6B6-F41E-4209088A1D47}"/>
              </a:ext>
            </a:extLst>
          </p:cNvPr>
          <p:cNvSpPr>
            <a:spLocks noGrp="1"/>
          </p:cNvSpPr>
          <p:nvPr>
            <p:ph type="sldNum" sz="quarter" idx="5"/>
          </p:nvPr>
        </p:nvSpPr>
        <p:spPr/>
        <p:txBody>
          <a:bodyPr/>
          <a:lstStyle/>
          <a:p>
            <a:fld id="{79BC44CB-7465-7C48-BF95-83E0A9AA7394}" type="slidenum">
              <a:rPr lang="en-CY" smtClean="0"/>
              <a:t>22</a:t>
            </a:fld>
            <a:endParaRPr lang="en-CY"/>
          </a:p>
        </p:txBody>
      </p:sp>
    </p:spTree>
    <p:extLst>
      <p:ext uri="{BB962C8B-B14F-4D97-AF65-F5344CB8AC3E}">
        <p14:creationId xmlns:p14="http://schemas.microsoft.com/office/powerpoint/2010/main" val="1325056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077D4-0D30-166C-EFB4-2BCA30D79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29B315-F6F4-B83E-6D6B-B4A63D03D1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5A394-052B-F654-6440-51E1BA0B6694}"/>
              </a:ext>
            </a:extLst>
          </p:cNvPr>
          <p:cNvSpPr>
            <a:spLocks noGrp="1"/>
          </p:cNvSpPr>
          <p:nvPr>
            <p:ph type="body" idx="1"/>
          </p:nvPr>
        </p:nvSpPr>
        <p:spPr/>
        <p:txBody>
          <a:bodyPr/>
          <a:lstStyle/>
          <a:p>
            <a:endParaRPr lang="en-CY" dirty="0"/>
          </a:p>
        </p:txBody>
      </p:sp>
      <p:sp>
        <p:nvSpPr>
          <p:cNvPr id="4" name="Slide Number Placeholder 3">
            <a:extLst>
              <a:ext uri="{FF2B5EF4-FFF2-40B4-BE49-F238E27FC236}">
                <a16:creationId xmlns:a16="http://schemas.microsoft.com/office/drawing/2014/main" id="{5E1B9B31-9359-C937-529D-5B223CCABC91}"/>
              </a:ext>
            </a:extLst>
          </p:cNvPr>
          <p:cNvSpPr>
            <a:spLocks noGrp="1"/>
          </p:cNvSpPr>
          <p:nvPr>
            <p:ph type="sldNum" sz="quarter" idx="5"/>
          </p:nvPr>
        </p:nvSpPr>
        <p:spPr/>
        <p:txBody>
          <a:bodyPr/>
          <a:lstStyle/>
          <a:p>
            <a:fld id="{79BC44CB-7465-7C48-BF95-83E0A9AA7394}" type="slidenum">
              <a:rPr lang="en-CY" smtClean="0"/>
              <a:t>24</a:t>
            </a:fld>
            <a:endParaRPr lang="en-CY"/>
          </a:p>
        </p:txBody>
      </p:sp>
    </p:spTree>
    <p:extLst>
      <p:ext uri="{BB962C8B-B14F-4D97-AF65-F5344CB8AC3E}">
        <p14:creationId xmlns:p14="http://schemas.microsoft.com/office/powerpoint/2010/main" val="3986551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9B328-90D1-9D13-7CDA-3025CA8673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3CD24-82FB-F9FB-B67C-473B414584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CF66C5-A9EE-FDE3-0556-78E8A89A4260}"/>
              </a:ext>
            </a:extLst>
          </p:cNvPr>
          <p:cNvSpPr>
            <a:spLocks noGrp="1"/>
          </p:cNvSpPr>
          <p:nvPr>
            <p:ph type="body" idx="1"/>
          </p:nvPr>
        </p:nvSpPr>
        <p:spPr/>
        <p:txBody>
          <a:bodyPr/>
          <a:lstStyle/>
          <a:p>
            <a:endParaRPr lang="en-CY" dirty="0"/>
          </a:p>
        </p:txBody>
      </p:sp>
      <p:sp>
        <p:nvSpPr>
          <p:cNvPr id="4" name="Slide Number Placeholder 3">
            <a:extLst>
              <a:ext uri="{FF2B5EF4-FFF2-40B4-BE49-F238E27FC236}">
                <a16:creationId xmlns:a16="http://schemas.microsoft.com/office/drawing/2014/main" id="{73F45B19-9ECD-C2AF-298A-9C93AF00A3B4}"/>
              </a:ext>
            </a:extLst>
          </p:cNvPr>
          <p:cNvSpPr>
            <a:spLocks noGrp="1"/>
          </p:cNvSpPr>
          <p:nvPr>
            <p:ph type="sldNum" sz="quarter" idx="5"/>
          </p:nvPr>
        </p:nvSpPr>
        <p:spPr/>
        <p:txBody>
          <a:bodyPr/>
          <a:lstStyle/>
          <a:p>
            <a:fld id="{79BC44CB-7465-7C48-BF95-83E0A9AA7394}" type="slidenum">
              <a:rPr lang="en-CY" smtClean="0"/>
              <a:t>25</a:t>
            </a:fld>
            <a:endParaRPr lang="en-CY"/>
          </a:p>
        </p:txBody>
      </p:sp>
    </p:spTree>
    <p:extLst>
      <p:ext uri="{BB962C8B-B14F-4D97-AF65-F5344CB8AC3E}">
        <p14:creationId xmlns:p14="http://schemas.microsoft.com/office/powerpoint/2010/main" val="243704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8E196-CCE3-4639-97D4-153CA5F816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42DB0F-2292-23F1-400B-9A6896E13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A4E91A-E11D-C7FA-32F6-6B7A61240BB9}"/>
              </a:ext>
            </a:extLst>
          </p:cNvPr>
          <p:cNvSpPr>
            <a:spLocks noGrp="1"/>
          </p:cNvSpPr>
          <p:nvPr>
            <p:ph type="body" idx="1"/>
          </p:nvPr>
        </p:nvSpPr>
        <p:spPr/>
        <p:txBody>
          <a:bodyPr/>
          <a:lstStyle/>
          <a:p>
            <a:endParaRPr lang="en-CY" dirty="0"/>
          </a:p>
        </p:txBody>
      </p:sp>
      <p:sp>
        <p:nvSpPr>
          <p:cNvPr id="4" name="Slide Number Placeholder 3">
            <a:extLst>
              <a:ext uri="{FF2B5EF4-FFF2-40B4-BE49-F238E27FC236}">
                <a16:creationId xmlns:a16="http://schemas.microsoft.com/office/drawing/2014/main" id="{87FEE524-E605-BA16-3171-8299D84C173D}"/>
              </a:ext>
            </a:extLst>
          </p:cNvPr>
          <p:cNvSpPr>
            <a:spLocks noGrp="1"/>
          </p:cNvSpPr>
          <p:nvPr>
            <p:ph type="sldNum" sz="quarter" idx="5"/>
          </p:nvPr>
        </p:nvSpPr>
        <p:spPr/>
        <p:txBody>
          <a:bodyPr/>
          <a:lstStyle/>
          <a:p>
            <a:fld id="{79BC44CB-7465-7C48-BF95-83E0A9AA7394}" type="slidenum">
              <a:rPr lang="en-CY" smtClean="0"/>
              <a:t>26</a:t>
            </a:fld>
            <a:endParaRPr lang="en-CY"/>
          </a:p>
        </p:txBody>
      </p:sp>
    </p:spTree>
    <p:extLst>
      <p:ext uri="{BB962C8B-B14F-4D97-AF65-F5344CB8AC3E}">
        <p14:creationId xmlns:p14="http://schemas.microsoft.com/office/powerpoint/2010/main" val="962450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Y" dirty="0"/>
          </a:p>
        </p:txBody>
      </p:sp>
      <p:sp>
        <p:nvSpPr>
          <p:cNvPr id="4" name="Slide Number Placeholder 3"/>
          <p:cNvSpPr>
            <a:spLocks noGrp="1"/>
          </p:cNvSpPr>
          <p:nvPr>
            <p:ph type="sldNum" sz="quarter" idx="5"/>
          </p:nvPr>
        </p:nvSpPr>
        <p:spPr/>
        <p:txBody>
          <a:bodyPr/>
          <a:lstStyle/>
          <a:p>
            <a:fld id="{79BC44CB-7465-7C48-BF95-83E0A9AA7394}" type="slidenum">
              <a:rPr lang="en-CY" smtClean="0"/>
              <a:t>2</a:t>
            </a:fld>
            <a:endParaRPr lang="en-CY"/>
          </a:p>
        </p:txBody>
      </p:sp>
    </p:spTree>
    <p:extLst>
      <p:ext uri="{BB962C8B-B14F-4D97-AF65-F5344CB8AC3E}">
        <p14:creationId xmlns:p14="http://schemas.microsoft.com/office/powerpoint/2010/main" val="646655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62EDE-1171-D5C1-C5F3-E7071CA484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0EF9A-A1EE-BF44-2E82-6B3BEDC35A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62FF7-4E8B-C81E-A446-E7C91C55B1B0}"/>
              </a:ext>
            </a:extLst>
          </p:cNvPr>
          <p:cNvSpPr>
            <a:spLocks noGrp="1"/>
          </p:cNvSpPr>
          <p:nvPr>
            <p:ph type="body" idx="1"/>
          </p:nvPr>
        </p:nvSpPr>
        <p:spPr/>
        <p:txBody>
          <a:bodyPr/>
          <a:lstStyle/>
          <a:p>
            <a:endParaRPr lang="en-CY" dirty="0"/>
          </a:p>
        </p:txBody>
      </p:sp>
      <p:sp>
        <p:nvSpPr>
          <p:cNvPr id="4" name="Slide Number Placeholder 3">
            <a:extLst>
              <a:ext uri="{FF2B5EF4-FFF2-40B4-BE49-F238E27FC236}">
                <a16:creationId xmlns:a16="http://schemas.microsoft.com/office/drawing/2014/main" id="{86CACE26-3472-F6A6-724A-5649E8170B5C}"/>
              </a:ext>
            </a:extLst>
          </p:cNvPr>
          <p:cNvSpPr>
            <a:spLocks noGrp="1"/>
          </p:cNvSpPr>
          <p:nvPr>
            <p:ph type="sldNum" sz="quarter" idx="5"/>
          </p:nvPr>
        </p:nvSpPr>
        <p:spPr/>
        <p:txBody>
          <a:bodyPr/>
          <a:lstStyle/>
          <a:p>
            <a:fld id="{79BC44CB-7465-7C48-BF95-83E0A9AA7394}" type="slidenum">
              <a:rPr lang="en-CY" smtClean="0"/>
              <a:t>3</a:t>
            </a:fld>
            <a:endParaRPr lang="en-CY"/>
          </a:p>
        </p:txBody>
      </p:sp>
    </p:spTree>
    <p:extLst>
      <p:ext uri="{BB962C8B-B14F-4D97-AF65-F5344CB8AC3E}">
        <p14:creationId xmlns:p14="http://schemas.microsoft.com/office/powerpoint/2010/main" val="779877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Y" dirty="0"/>
          </a:p>
        </p:txBody>
      </p:sp>
      <p:sp>
        <p:nvSpPr>
          <p:cNvPr id="4" name="Slide Number Placeholder 3"/>
          <p:cNvSpPr>
            <a:spLocks noGrp="1"/>
          </p:cNvSpPr>
          <p:nvPr>
            <p:ph type="sldNum" sz="quarter" idx="5"/>
          </p:nvPr>
        </p:nvSpPr>
        <p:spPr/>
        <p:txBody>
          <a:bodyPr/>
          <a:lstStyle/>
          <a:p>
            <a:fld id="{79BC44CB-7465-7C48-BF95-83E0A9AA7394}" type="slidenum">
              <a:rPr lang="en-CY" smtClean="0"/>
              <a:t>5</a:t>
            </a:fld>
            <a:endParaRPr lang="en-CY"/>
          </a:p>
        </p:txBody>
      </p:sp>
    </p:spTree>
    <p:extLst>
      <p:ext uri="{BB962C8B-B14F-4D97-AF65-F5344CB8AC3E}">
        <p14:creationId xmlns:p14="http://schemas.microsoft.com/office/powerpoint/2010/main" val="901754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25C88-FF81-9D2B-3009-F522BD9583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D0CBF0-7F14-3AB0-9C84-8D5D4A0FD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67289-F008-1C9E-AF4E-D62FAF799C42}"/>
              </a:ext>
            </a:extLst>
          </p:cNvPr>
          <p:cNvSpPr>
            <a:spLocks noGrp="1"/>
          </p:cNvSpPr>
          <p:nvPr>
            <p:ph type="body" idx="1"/>
          </p:nvPr>
        </p:nvSpPr>
        <p:spPr/>
        <p:txBody>
          <a:bodyPr/>
          <a:lstStyle/>
          <a:p>
            <a:endParaRPr lang="en-CY" dirty="0"/>
          </a:p>
        </p:txBody>
      </p:sp>
      <p:sp>
        <p:nvSpPr>
          <p:cNvPr id="4" name="Slide Number Placeholder 3">
            <a:extLst>
              <a:ext uri="{FF2B5EF4-FFF2-40B4-BE49-F238E27FC236}">
                <a16:creationId xmlns:a16="http://schemas.microsoft.com/office/drawing/2014/main" id="{4649B7C6-31E7-CED9-4AE7-C135ED234DE5}"/>
              </a:ext>
            </a:extLst>
          </p:cNvPr>
          <p:cNvSpPr>
            <a:spLocks noGrp="1"/>
          </p:cNvSpPr>
          <p:nvPr>
            <p:ph type="sldNum" sz="quarter" idx="5"/>
          </p:nvPr>
        </p:nvSpPr>
        <p:spPr/>
        <p:txBody>
          <a:bodyPr/>
          <a:lstStyle/>
          <a:p>
            <a:fld id="{79BC44CB-7465-7C48-BF95-83E0A9AA7394}" type="slidenum">
              <a:rPr lang="en-CY" smtClean="0"/>
              <a:t>7</a:t>
            </a:fld>
            <a:endParaRPr lang="en-CY"/>
          </a:p>
        </p:txBody>
      </p:sp>
    </p:spTree>
    <p:extLst>
      <p:ext uri="{BB962C8B-B14F-4D97-AF65-F5344CB8AC3E}">
        <p14:creationId xmlns:p14="http://schemas.microsoft.com/office/powerpoint/2010/main" val="983946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Y" dirty="0"/>
          </a:p>
        </p:txBody>
      </p:sp>
      <p:sp>
        <p:nvSpPr>
          <p:cNvPr id="4" name="Slide Number Placeholder 3"/>
          <p:cNvSpPr>
            <a:spLocks noGrp="1"/>
          </p:cNvSpPr>
          <p:nvPr>
            <p:ph type="sldNum" sz="quarter" idx="5"/>
          </p:nvPr>
        </p:nvSpPr>
        <p:spPr/>
        <p:txBody>
          <a:bodyPr/>
          <a:lstStyle/>
          <a:p>
            <a:fld id="{79BC44CB-7465-7C48-BF95-83E0A9AA7394}" type="slidenum">
              <a:rPr lang="en-CY" smtClean="0"/>
              <a:t>9</a:t>
            </a:fld>
            <a:endParaRPr lang="en-CY"/>
          </a:p>
        </p:txBody>
      </p:sp>
    </p:spTree>
    <p:extLst>
      <p:ext uri="{BB962C8B-B14F-4D97-AF65-F5344CB8AC3E}">
        <p14:creationId xmlns:p14="http://schemas.microsoft.com/office/powerpoint/2010/main" val="523103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Y" dirty="0"/>
          </a:p>
        </p:txBody>
      </p:sp>
      <p:sp>
        <p:nvSpPr>
          <p:cNvPr id="4" name="Slide Number Placeholder 3"/>
          <p:cNvSpPr>
            <a:spLocks noGrp="1"/>
          </p:cNvSpPr>
          <p:nvPr>
            <p:ph type="sldNum" sz="quarter" idx="5"/>
          </p:nvPr>
        </p:nvSpPr>
        <p:spPr/>
        <p:txBody>
          <a:bodyPr/>
          <a:lstStyle/>
          <a:p>
            <a:fld id="{79BC44CB-7465-7C48-BF95-83E0A9AA7394}" type="slidenum">
              <a:rPr lang="en-CY" smtClean="0"/>
              <a:t>10</a:t>
            </a:fld>
            <a:endParaRPr lang="en-CY"/>
          </a:p>
        </p:txBody>
      </p:sp>
    </p:spTree>
    <p:extLst>
      <p:ext uri="{BB962C8B-B14F-4D97-AF65-F5344CB8AC3E}">
        <p14:creationId xmlns:p14="http://schemas.microsoft.com/office/powerpoint/2010/main" val="3169237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E16ED-C9A0-0679-4372-28F7AF8D3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3D2E57-0D3F-1D0C-8F33-88E55FFB43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25408D-35ED-6A51-03B9-80653B82E150}"/>
              </a:ext>
            </a:extLst>
          </p:cNvPr>
          <p:cNvSpPr>
            <a:spLocks noGrp="1"/>
          </p:cNvSpPr>
          <p:nvPr>
            <p:ph type="body" idx="1"/>
          </p:nvPr>
        </p:nvSpPr>
        <p:spPr/>
        <p:txBody>
          <a:bodyPr/>
          <a:lstStyle/>
          <a:p>
            <a:endParaRPr lang="en-CY" dirty="0"/>
          </a:p>
        </p:txBody>
      </p:sp>
      <p:sp>
        <p:nvSpPr>
          <p:cNvPr id="4" name="Slide Number Placeholder 3">
            <a:extLst>
              <a:ext uri="{FF2B5EF4-FFF2-40B4-BE49-F238E27FC236}">
                <a16:creationId xmlns:a16="http://schemas.microsoft.com/office/drawing/2014/main" id="{10A54E6F-F952-695A-870E-7EB44F66BFF4}"/>
              </a:ext>
            </a:extLst>
          </p:cNvPr>
          <p:cNvSpPr>
            <a:spLocks noGrp="1"/>
          </p:cNvSpPr>
          <p:nvPr>
            <p:ph type="sldNum" sz="quarter" idx="5"/>
          </p:nvPr>
        </p:nvSpPr>
        <p:spPr/>
        <p:txBody>
          <a:bodyPr/>
          <a:lstStyle/>
          <a:p>
            <a:fld id="{79BC44CB-7465-7C48-BF95-83E0A9AA7394}" type="slidenum">
              <a:rPr lang="en-CY" smtClean="0"/>
              <a:t>11</a:t>
            </a:fld>
            <a:endParaRPr lang="en-CY"/>
          </a:p>
        </p:txBody>
      </p:sp>
    </p:spTree>
    <p:extLst>
      <p:ext uri="{BB962C8B-B14F-4D97-AF65-F5344CB8AC3E}">
        <p14:creationId xmlns:p14="http://schemas.microsoft.com/office/powerpoint/2010/main" val="511005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4A3D0-3476-92B7-E86A-3F6FA34E8D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A99D2E-6F35-EAD9-CB14-AA93E6758B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E659D8-2728-004F-A770-182C8C0A4AB0}"/>
              </a:ext>
            </a:extLst>
          </p:cNvPr>
          <p:cNvSpPr>
            <a:spLocks noGrp="1"/>
          </p:cNvSpPr>
          <p:nvPr>
            <p:ph type="body" idx="1"/>
          </p:nvPr>
        </p:nvSpPr>
        <p:spPr/>
        <p:txBody>
          <a:bodyPr/>
          <a:lstStyle/>
          <a:p>
            <a:endParaRPr lang="en-CY" dirty="0"/>
          </a:p>
        </p:txBody>
      </p:sp>
      <p:sp>
        <p:nvSpPr>
          <p:cNvPr id="4" name="Slide Number Placeholder 3">
            <a:extLst>
              <a:ext uri="{FF2B5EF4-FFF2-40B4-BE49-F238E27FC236}">
                <a16:creationId xmlns:a16="http://schemas.microsoft.com/office/drawing/2014/main" id="{1DEA8107-B61F-99B7-06B6-39C0B1FFD21A}"/>
              </a:ext>
            </a:extLst>
          </p:cNvPr>
          <p:cNvSpPr>
            <a:spLocks noGrp="1"/>
          </p:cNvSpPr>
          <p:nvPr>
            <p:ph type="sldNum" sz="quarter" idx="5"/>
          </p:nvPr>
        </p:nvSpPr>
        <p:spPr/>
        <p:txBody>
          <a:bodyPr/>
          <a:lstStyle/>
          <a:p>
            <a:fld id="{79BC44CB-7465-7C48-BF95-83E0A9AA7394}" type="slidenum">
              <a:rPr lang="en-CY" smtClean="0"/>
              <a:t>18</a:t>
            </a:fld>
            <a:endParaRPr lang="en-CY"/>
          </a:p>
        </p:txBody>
      </p:sp>
    </p:spTree>
    <p:extLst>
      <p:ext uri="{BB962C8B-B14F-4D97-AF65-F5344CB8AC3E}">
        <p14:creationId xmlns:p14="http://schemas.microsoft.com/office/powerpoint/2010/main" val="3607256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5/10/25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5/10/25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5/10/25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5/10/25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5/10/25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svg"/></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36562" y="-187855"/>
            <a:ext cx="18851753" cy="10604111"/>
          </a:xfrm>
          <a:custGeom>
            <a:avLst/>
            <a:gdLst/>
            <a:ahLst/>
            <a:cxnLst/>
            <a:rect l="l" t="t" r="r" b="b"/>
            <a:pathLst>
              <a:path w="18851753" h="10604111">
                <a:moveTo>
                  <a:pt x="0" y="0"/>
                </a:moveTo>
                <a:lnTo>
                  <a:pt x="18851753" y="0"/>
                </a:lnTo>
                <a:lnTo>
                  <a:pt x="18851753" y="10604111"/>
                </a:lnTo>
                <a:lnTo>
                  <a:pt x="0" y="10604111"/>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305141" y="3893803"/>
            <a:ext cx="16131992" cy="1919987"/>
          </a:xfrm>
          <a:prstGeom prst="rect">
            <a:avLst/>
          </a:prstGeom>
        </p:spPr>
        <p:txBody>
          <a:bodyPr lIns="0" tIns="0" rIns="0" bIns="0" rtlCol="0" anchor="t">
            <a:spAutoFit/>
          </a:bodyPr>
          <a:lstStyle/>
          <a:p>
            <a:pPr algn="l">
              <a:lnSpc>
                <a:spcPts val="10535"/>
              </a:lnSpc>
            </a:pPr>
            <a:r>
              <a:rPr lang="en-US" sz="7025" dirty="0">
                <a:solidFill>
                  <a:srgbClr val="FFFFFF"/>
                </a:solidFill>
                <a:latin typeface="Noto Serif Display Light"/>
                <a:ea typeface="Noto Serif Display Light"/>
                <a:cs typeface="Noto Serif Display Light"/>
                <a:sym typeface="Noto Serif Display Light"/>
              </a:rPr>
              <a:t>UCY AI Assistant</a:t>
            </a:r>
          </a:p>
          <a:p>
            <a:pPr algn="l">
              <a:lnSpc>
                <a:spcPts val="4650"/>
              </a:lnSpc>
            </a:pPr>
            <a:r>
              <a:rPr lang="en-US" sz="3100" dirty="0">
                <a:solidFill>
                  <a:srgbClr val="FFFFFF"/>
                </a:solidFill>
                <a:latin typeface="Noto Serif Display Light"/>
                <a:ea typeface="Noto Serif Display Light"/>
                <a:cs typeface="Noto Serif Display Light"/>
                <a:sym typeface="Noto Serif Display Light"/>
              </a:rPr>
              <a:t>A RAG Chatbot Project</a:t>
            </a:r>
          </a:p>
        </p:txBody>
      </p:sp>
      <p:sp>
        <p:nvSpPr>
          <p:cNvPr id="4" name="TextBox 4"/>
          <p:cNvSpPr txBox="1"/>
          <p:nvPr/>
        </p:nvSpPr>
        <p:spPr>
          <a:xfrm>
            <a:off x="7543800" y="9655689"/>
            <a:ext cx="10500685" cy="330540"/>
          </a:xfrm>
          <a:prstGeom prst="rect">
            <a:avLst/>
          </a:prstGeom>
        </p:spPr>
        <p:txBody>
          <a:bodyPr wrap="square" lIns="0" tIns="0" rIns="0" bIns="0" rtlCol="0" anchor="t">
            <a:spAutoFit/>
          </a:bodyPr>
          <a:lstStyle/>
          <a:p>
            <a:pPr marL="0" lvl="0" indent="0" algn="r">
              <a:lnSpc>
                <a:spcPts val="2790"/>
              </a:lnSpc>
              <a:spcBef>
                <a:spcPct val="0"/>
              </a:spcBef>
            </a:pPr>
            <a:r>
              <a:rPr lang="en-US" sz="1990" dirty="0">
                <a:solidFill>
                  <a:srgbClr val="FFFFFF"/>
                </a:solidFill>
                <a:latin typeface="TT Commons Pro" panose="020B0103030102020204"/>
                <a:ea typeface="TT Commons Pro" panose="020B0103030102020204"/>
                <a:cs typeface="TT Commons Pro" panose="020B0103030102020204"/>
                <a:sym typeface="TT Commons Pro" panose="020B0103030102020204"/>
              </a:rPr>
              <a:t>Marios </a:t>
            </a:r>
            <a:r>
              <a:rPr lang="en-US" sz="1990" dirty="0" err="1">
                <a:solidFill>
                  <a:srgbClr val="FFFFFF"/>
                </a:solidFill>
                <a:latin typeface="TT Commons Pro" panose="020B0103030102020204"/>
                <a:ea typeface="TT Commons Pro" panose="020B0103030102020204"/>
                <a:cs typeface="TT Commons Pro" panose="020B0103030102020204"/>
                <a:sym typeface="TT Commons Pro" panose="020B0103030102020204"/>
              </a:rPr>
              <a:t>Menelaou</a:t>
            </a:r>
            <a:r>
              <a:rPr lang="en-US" sz="1990" dirty="0">
                <a:solidFill>
                  <a:srgbClr val="FFFFFF"/>
                </a:solidFill>
                <a:latin typeface="TT Commons Pro" panose="020B0103030102020204"/>
                <a:ea typeface="TT Commons Pro" panose="020B0103030102020204"/>
                <a:cs typeface="TT Commons Pro" panose="020B0103030102020204"/>
                <a:sym typeface="TT Commons Pro" panose="020B0103030102020204"/>
              </a:rPr>
              <a:t>, Mikhail </a:t>
            </a:r>
            <a:r>
              <a:rPr lang="en-US" sz="1990" dirty="0" err="1">
                <a:solidFill>
                  <a:srgbClr val="FFFFFF"/>
                </a:solidFill>
                <a:latin typeface="TT Commons Pro" panose="020B0103030102020204"/>
                <a:ea typeface="TT Commons Pro" panose="020B0103030102020204"/>
                <a:cs typeface="TT Commons Pro" panose="020B0103030102020204"/>
                <a:sym typeface="TT Commons Pro" panose="020B0103030102020204"/>
              </a:rPr>
              <a:t>Sumskoi</a:t>
            </a:r>
            <a:r>
              <a:rPr lang="en-US" sz="1990" dirty="0">
                <a:solidFill>
                  <a:srgbClr val="FFFFFF"/>
                </a:solidFill>
                <a:latin typeface="TT Commons Pro" panose="020B0103030102020204"/>
                <a:ea typeface="TT Commons Pro" panose="020B0103030102020204"/>
                <a:cs typeface="TT Commons Pro" panose="020B0103030102020204"/>
                <a:sym typeface="TT Commons Pro" panose="020B0103030102020204"/>
              </a:rPr>
              <a:t>, Maria </a:t>
            </a:r>
            <a:r>
              <a:rPr lang="en-US" sz="1990" dirty="0" err="1">
                <a:solidFill>
                  <a:srgbClr val="FFFFFF"/>
                </a:solidFill>
                <a:latin typeface="TT Commons Pro" panose="020B0103030102020204"/>
                <a:ea typeface="TT Commons Pro" panose="020B0103030102020204"/>
                <a:cs typeface="TT Commons Pro" panose="020B0103030102020204"/>
                <a:sym typeface="TT Commons Pro" panose="020B0103030102020204"/>
              </a:rPr>
              <a:t>Tsilidou</a:t>
            </a:r>
            <a:r>
              <a:rPr lang="en-US" sz="1990" dirty="0">
                <a:solidFill>
                  <a:srgbClr val="FFFFFF"/>
                </a:solidFill>
                <a:latin typeface="TT Commons Pro" panose="020B0103030102020204"/>
                <a:ea typeface="TT Commons Pro" panose="020B0103030102020204"/>
                <a:cs typeface="TT Commons Pro" panose="020B0103030102020204"/>
                <a:sym typeface="TT Commons Pro" panose="020B0103030102020204"/>
              </a:rPr>
              <a:t>, Chrysis Andreou, Constantinos </a:t>
            </a:r>
            <a:r>
              <a:rPr lang="en-US" sz="1990" dirty="0" err="1">
                <a:solidFill>
                  <a:srgbClr val="FFFFFF"/>
                </a:solidFill>
                <a:latin typeface="TT Commons Pro" panose="020B0103030102020204"/>
                <a:ea typeface="TT Commons Pro" panose="020B0103030102020204"/>
                <a:cs typeface="TT Commons Pro" panose="020B0103030102020204"/>
                <a:sym typeface="TT Commons Pro" panose="020B0103030102020204"/>
              </a:rPr>
              <a:t>Leonidou</a:t>
            </a:r>
            <a:endParaRPr lang="en-US" sz="1990" dirty="0">
              <a:solidFill>
                <a:srgbClr val="FFFFFF"/>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5" name="TextBox 5"/>
          <p:cNvSpPr txBox="1"/>
          <p:nvPr/>
        </p:nvSpPr>
        <p:spPr>
          <a:xfrm>
            <a:off x="305141" y="9640957"/>
            <a:ext cx="6537075" cy="349176"/>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TT Commons Pro" panose="020B0103030102020204"/>
                <a:ea typeface="TT Commons Pro" panose="020B0103030102020204"/>
                <a:cs typeface="TT Commons Pro" panose="020B0103030102020204"/>
                <a:sym typeface="TT Commons Pro" panose="020B0103030102020204"/>
              </a:rPr>
              <a:t>Retrieval Augmented Generation</a:t>
            </a:r>
          </a:p>
        </p:txBody>
      </p:sp>
      <p:sp>
        <p:nvSpPr>
          <p:cNvPr id="6" name="TextBox 6"/>
          <p:cNvSpPr txBox="1"/>
          <p:nvPr/>
        </p:nvSpPr>
        <p:spPr>
          <a:xfrm>
            <a:off x="16870041" y="110413"/>
            <a:ext cx="1626928" cy="355816"/>
          </a:xfrm>
          <a:prstGeom prst="rect">
            <a:avLst/>
          </a:prstGeom>
        </p:spPr>
        <p:txBody>
          <a:bodyPr lIns="0" tIns="0" rIns="0" bIns="0" rtlCol="0" anchor="t">
            <a:spAutoFit/>
          </a:bodyPr>
          <a:lstStyle/>
          <a:p>
            <a:pPr algn="l">
              <a:lnSpc>
                <a:spcPts val="2965"/>
              </a:lnSpc>
              <a:spcBef>
                <a:spcPct val="0"/>
              </a:spcBef>
            </a:pPr>
            <a:r>
              <a:rPr lang="en-US" sz="2115">
                <a:solidFill>
                  <a:srgbClr val="FFFFFF"/>
                </a:solidFill>
                <a:latin typeface="TT Commons Pro" panose="020B0103030102020204"/>
                <a:ea typeface="TT Commons Pro" panose="020B0103030102020204"/>
                <a:cs typeface="TT Commons Pro" panose="020B0103030102020204"/>
                <a:sym typeface="TT Commons Pro" panose="020B0103030102020204"/>
              </a:rPr>
              <a:t>15.05.2025</a:t>
            </a:r>
          </a:p>
        </p:txBody>
      </p:sp>
      <p:sp>
        <p:nvSpPr>
          <p:cNvPr id="7" name="TextBox 7"/>
          <p:cNvSpPr txBox="1"/>
          <p:nvPr/>
        </p:nvSpPr>
        <p:spPr>
          <a:xfrm>
            <a:off x="11095941" y="9220200"/>
            <a:ext cx="6948543" cy="334500"/>
          </a:xfrm>
          <a:prstGeom prst="rect">
            <a:avLst/>
          </a:prstGeom>
        </p:spPr>
        <p:txBody>
          <a:bodyPr lIns="0" tIns="0" rIns="0" bIns="0" rtlCol="0" anchor="t">
            <a:spAutoFit/>
          </a:bodyPr>
          <a:lstStyle/>
          <a:p>
            <a:pPr marL="0" lvl="0" indent="0" algn="r">
              <a:lnSpc>
                <a:spcPts val="2790"/>
              </a:lnSpc>
              <a:spcBef>
                <a:spcPct val="0"/>
              </a:spcBef>
            </a:pPr>
            <a:r>
              <a:rPr lang="en-US" sz="1990">
                <a:solidFill>
                  <a:srgbClr val="FFFFFF"/>
                </a:solidFill>
                <a:latin typeface="TT Commons Pro" panose="020B0103030102020204"/>
                <a:ea typeface="TT Commons Pro" panose="020B0103030102020204"/>
                <a:cs typeface="TT Commons Pro" panose="020B0103030102020204"/>
                <a:sym typeface="TT Commons Pro" panose="020B0103030102020204"/>
              </a:rPr>
              <a:t>Authored &amp; Developed by: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61950-FB5F-B2DC-8270-2FFDF8B8D89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ECFD85C-0026-F9B5-420D-3F406CCB8A60}"/>
              </a:ext>
            </a:extLst>
          </p:cNvPr>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3"/>
            <a:stretch>
              <a:fillRect t="-18335" r="-7769"/>
            </a:stretch>
          </a:blipFill>
          <a:ln cap="sq">
            <a:noFill/>
            <a:prstDash val="solid"/>
            <a:miter/>
          </a:ln>
        </p:spPr>
        <p:txBody>
          <a:bodyPr/>
          <a:lstStyle/>
          <a:p>
            <a:endParaRPr lang="en-US"/>
          </a:p>
        </p:txBody>
      </p:sp>
      <p:grpSp>
        <p:nvGrpSpPr>
          <p:cNvPr id="3" name="Group 3">
            <a:extLst>
              <a:ext uri="{FF2B5EF4-FFF2-40B4-BE49-F238E27FC236}">
                <a16:creationId xmlns:a16="http://schemas.microsoft.com/office/drawing/2014/main" id="{C7D85E9B-2933-A526-CA83-F3CE2E584CE4}"/>
              </a:ext>
            </a:extLst>
          </p:cNvPr>
          <p:cNvGrpSpPr/>
          <p:nvPr/>
        </p:nvGrpSpPr>
        <p:grpSpPr>
          <a:xfrm>
            <a:off x="-304800" y="18763"/>
            <a:ext cx="19190715" cy="1904678"/>
            <a:chOff x="0" y="0"/>
            <a:chExt cx="5054345" cy="501644"/>
          </a:xfrm>
        </p:grpSpPr>
        <p:sp>
          <p:nvSpPr>
            <p:cNvPr id="4" name="Freeform 4">
              <a:extLst>
                <a:ext uri="{FF2B5EF4-FFF2-40B4-BE49-F238E27FC236}">
                  <a16:creationId xmlns:a16="http://schemas.microsoft.com/office/drawing/2014/main" id="{98C92517-BC17-45F1-B9DD-41042824CF32}"/>
                </a:ext>
              </a:extLst>
            </p:cNvPr>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a:extLst>
                <a:ext uri="{FF2B5EF4-FFF2-40B4-BE49-F238E27FC236}">
                  <a16:creationId xmlns:a16="http://schemas.microsoft.com/office/drawing/2014/main" id="{2E225855-3C60-D295-8452-7FA662060298}"/>
                </a:ext>
              </a:extLst>
            </p:cNvPr>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A250F41E-AB0F-C652-5FC9-445818001578}"/>
              </a:ext>
            </a:extLst>
          </p:cNvPr>
          <p:cNvGrpSpPr/>
          <p:nvPr/>
        </p:nvGrpSpPr>
        <p:grpSpPr>
          <a:xfrm>
            <a:off x="175566" y="9924700"/>
            <a:ext cx="586125" cy="140401"/>
            <a:chOff x="0" y="0"/>
            <a:chExt cx="781500" cy="187202"/>
          </a:xfrm>
        </p:grpSpPr>
        <p:grpSp>
          <p:nvGrpSpPr>
            <p:cNvPr id="7" name="Group 7">
              <a:extLst>
                <a:ext uri="{FF2B5EF4-FFF2-40B4-BE49-F238E27FC236}">
                  <a16:creationId xmlns:a16="http://schemas.microsoft.com/office/drawing/2014/main" id="{9E7B30B5-FEEA-AA48-9C72-5320F40AB0D4}"/>
                </a:ext>
              </a:extLst>
            </p:cNvPr>
            <p:cNvGrpSpPr/>
            <p:nvPr/>
          </p:nvGrpSpPr>
          <p:grpSpPr>
            <a:xfrm>
              <a:off x="594298" y="0"/>
              <a:ext cx="187202" cy="187202"/>
              <a:chOff x="0" y="0"/>
              <a:chExt cx="6350000" cy="6350000"/>
            </a:xfrm>
          </p:grpSpPr>
          <p:sp>
            <p:nvSpPr>
              <p:cNvPr id="8" name="Freeform 8">
                <a:extLst>
                  <a:ext uri="{FF2B5EF4-FFF2-40B4-BE49-F238E27FC236}">
                    <a16:creationId xmlns:a16="http://schemas.microsoft.com/office/drawing/2014/main" id="{6B93A931-6BA3-F30B-92C8-FD746289939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a:extLst>
                <a:ext uri="{FF2B5EF4-FFF2-40B4-BE49-F238E27FC236}">
                  <a16:creationId xmlns:a16="http://schemas.microsoft.com/office/drawing/2014/main" id="{B5261919-FE74-A795-1A2F-593747E3C7DC}"/>
                </a:ext>
              </a:extLst>
            </p:cNvPr>
            <p:cNvGrpSpPr/>
            <p:nvPr/>
          </p:nvGrpSpPr>
          <p:grpSpPr>
            <a:xfrm>
              <a:off x="297149" y="0"/>
              <a:ext cx="187202" cy="187202"/>
              <a:chOff x="0" y="0"/>
              <a:chExt cx="6350000" cy="6350000"/>
            </a:xfrm>
          </p:grpSpPr>
          <p:sp>
            <p:nvSpPr>
              <p:cNvPr id="10" name="Freeform 10">
                <a:extLst>
                  <a:ext uri="{FF2B5EF4-FFF2-40B4-BE49-F238E27FC236}">
                    <a16:creationId xmlns:a16="http://schemas.microsoft.com/office/drawing/2014/main" id="{C63E41C5-398B-EFD6-619D-5ADA7B6C94C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a:extLst>
                <a:ext uri="{FF2B5EF4-FFF2-40B4-BE49-F238E27FC236}">
                  <a16:creationId xmlns:a16="http://schemas.microsoft.com/office/drawing/2014/main" id="{ADAF2C02-7C54-AD14-C736-54032A2AC910}"/>
                </a:ext>
              </a:extLst>
            </p:cNvPr>
            <p:cNvGrpSpPr/>
            <p:nvPr/>
          </p:nvGrpSpPr>
          <p:grpSpPr>
            <a:xfrm>
              <a:off x="0" y="0"/>
              <a:ext cx="187202" cy="187202"/>
              <a:chOff x="0" y="0"/>
              <a:chExt cx="6350000" cy="6350000"/>
            </a:xfrm>
          </p:grpSpPr>
          <p:sp>
            <p:nvSpPr>
              <p:cNvPr id="12" name="Freeform 12">
                <a:extLst>
                  <a:ext uri="{FF2B5EF4-FFF2-40B4-BE49-F238E27FC236}">
                    <a16:creationId xmlns:a16="http://schemas.microsoft.com/office/drawing/2014/main" id="{2E058F60-400C-81F1-C2DD-041E3D58703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13" name="AutoShape 13">
            <a:extLst>
              <a:ext uri="{FF2B5EF4-FFF2-40B4-BE49-F238E27FC236}">
                <a16:creationId xmlns:a16="http://schemas.microsoft.com/office/drawing/2014/main" id="{FCD1A218-C84C-8191-EFAE-C728D3E0AADE}"/>
              </a:ext>
            </a:extLst>
          </p:cNvPr>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4" name="TextBox 14">
            <a:extLst>
              <a:ext uri="{FF2B5EF4-FFF2-40B4-BE49-F238E27FC236}">
                <a16:creationId xmlns:a16="http://schemas.microsoft.com/office/drawing/2014/main" id="{D6AB2170-CF07-ADD5-2CC2-B088E3A94504}"/>
              </a:ext>
            </a:extLst>
          </p:cNvPr>
          <p:cNvSpPr txBox="1"/>
          <p:nvPr/>
        </p:nvSpPr>
        <p:spPr>
          <a:xfrm>
            <a:off x="175566" y="1103402"/>
            <a:ext cx="11025834" cy="379912"/>
          </a:xfrm>
          <a:prstGeom prst="rect">
            <a:avLst/>
          </a:prstGeom>
        </p:spPr>
        <p:txBody>
          <a:bodyPr wrap="square" lIns="0" tIns="0" rIns="0" bIns="0" rtlCol="0" anchor="t">
            <a:spAutoFit/>
          </a:bodyPr>
          <a:lstStyle/>
          <a:p>
            <a:pPr marL="0" lvl="0" indent="0" algn="l">
              <a:lnSpc>
                <a:spcPts val="2745"/>
              </a:lnSpc>
              <a:spcBef>
                <a:spcPct val="0"/>
              </a:spcBef>
            </a:pPr>
            <a:r>
              <a:rPr lang="en-CY" sz="3200" b="1" kern="0" dirty="0">
                <a:effectLst/>
                <a:latin typeface="Times New Roman" panose="02020603050405020304" pitchFamily="18" charset="0"/>
                <a:ea typeface="Times New Roman" panose="02020603050405020304" pitchFamily="18" charset="0"/>
                <a:cs typeface="Times New Roman" panose="02020603050405020304" pitchFamily="18" charset="0"/>
              </a:rPr>
              <a:t>Foundational RAG: Key Innovations &amp; Evaluation Insights</a:t>
            </a:r>
            <a:r>
              <a:rPr lang="en-CY" sz="4000" dirty="0">
                <a:effectLst/>
                <a:latin typeface="Times New Roman" panose="02020603050405020304" pitchFamily="18" charset="0"/>
                <a:cs typeface="Times New Roman" panose="02020603050405020304" pitchFamily="18" charset="0"/>
              </a:rPr>
              <a:t> </a:t>
            </a:r>
            <a:endParaRPr lang="en-US" sz="5400" spc="157" dirty="0">
              <a:solidFill>
                <a:srgbClr val="030304"/>
              </a:solidFill>
              <a:latin typeface="Times New Roman" panose="02020603050405020304" pitchFamily="18" charset="0"/>
              <a:ea typeface="Now" panose="00000500000000000000"/>
              <a:cs typeface="Times New Roman" panose="02020603050405020304" pitchFamily="18" charset="0"/>
              <a:sym typeface="Now" panose="00000500000000000000"/>
            </a:endParaRPr>
          </a:p>
        </p:txBody>
      </p:sp>
      <p:sp>
        <p:nvSpPr>
          <p:cNvPr id="15" name="TextBox 15">
            <a:extLst>
              <a:ext uri="{FF2B5EF4-FFF2-40B4-BE49-F238E27FC236}">
                <a16:creationId xmlns:a16="http://schemas.microsoft.com/office/drawing/2014/main" id="{F990323B-9431-1C01-C858-6461B37CE265}"/>
              </a:ext>
            </a:extLst>
          </p:cNvPr>
          <p:cNvSpPr txBox="1"/>
          <p:nvPr/>
        </p:nvSpPr>
        <p:spPr>
          <a:xfrm>
            <a:off x="175566" y="265906"/>
            <a:ext cx="8391990" cy="681325"/>
          </a:xfrm>
          <a:prstGeom prst="rect">
            <a:avLst/>
          </a:prstGeom>
        </p:spPr>
        <p:txBody>
          <a:bodyPr lIns="0" tIns="0" rIns="0" bIns="0" rtlCol="0" anchor="t">
            <a:spAutoFit/>
          </a:bodyPr>
          <a:lstStyle/>
          <a:p>
            <a:pPr marL="0" lvl="0" indent="0" algn="l">
              <a:lnSpc>
                <a:spcPts val="5070"/>
              </a:lnSpc>
              <a:spcBef>
                <a:spcPct val="0"/>
              </a:spcBef>
            </a:pPr>
            <a:r>
              <a:rPr lang="en-US" sz="4970" spc="-64" dirty="0">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16" name="TextBox 16">
            <a:extLst>
              <a:ext uri="{FF2B5EF4-FFF2-40B4-BE49-F238E27FC236}">
                <a16:creationId xmlns:a16="http://schemas.microsoft.com/office/drawing/2014/main" id="{FA96C9F2-3050-22B1-7F2A-BBBDEDBB0592}"/>
              </a:ext>
            </a:extLst>
          </p:cNvPr>
          <p:cNvSpPr txBox="1"/>
          <p:nvPr/>
        </p:nvSpPr>
        <p:spPr>
          <a:xfrm>
            <a:off x="17051024" y="298866"/>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10</a:t>
            </a:r>
          </a:p>
        </p:txBody>
      </p:sp>
      <p:sp>
        <p:nvSpPr>
          <p:cNvPr id="17" name="TextBox 17">
            <a:extLst>
              <a:ext uri="{FF2B5EF4-FFF2-40B4-BE49-F238E27FC236}">
                <a16:creationId xmlns:a16="http://schemas.microsoft.com/office/drawing/2014/main" id="{A0587E91-9087-DC30-5648-331E85549ABC}"/>
              </a:ext>
            </a:extLst>
          </p:cNvPr>
          <p:cNvSpPr txBox="1"/>
          <p:nvPr/>
        </p:nvSpPr>
        <p:spPr>
          <a:xfrm>
            <a:off x="175566" y="1946488"/>
            <a:ext cx="9959034" cy="6894195"/>
          </a:xfrm>
          <a:prstGeom prst="rect">
            <a:avLst/>
          </a:prstGeom>
        </p:spPr>
        <p:txBody>
          <a:bodyPr wrap="square" lIns="0" tIns="0" rIns="0" bIns="0" rtlCol="0" anchor="t">
            <a:spAutoFit/>
          </a:bodyPr>
          <a:lstStyle/>
          <a:p>
            <a:pPr marL="457200" lvl="0" indent="-457200">
              <a:buSzPct val="100000"/>
              <a:buFont typeface="Wingdings" pitchFamily="2" charset="2"/>
              <a:buChar char="Ø"/>
              <a:tabLst>
                <a:tab pos="457200" algn="l"/>
              </a:tabLst>
            </a:pPr>
            <a:r>
              <a:rPr lang="en-CY" sz="3200" b="1" kern="0" dirty="0">
                <a:effectLst/>
                <a:ea typeface="Times New Roman" panose="02020603050405020304" pitchFamily="18" charset="0"/>
                <a:cs typeface="Times New Roman" panose="02020603050405020304" pitchFamily="18" charset="0"/>
              </a:rPr>
              <a:t>Evaluation Methodology &amp; Key Results:</a:t>
            </a:r>
            <a:endParaRPr lang="en-CY" sz="32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3200" b="1" kern="0" dirty="0">
                <a:effectLst/>
                <a:ea typeface="Times New Roman" panose="02020603050405020304" pitchFamily="18" charset="0"/>
                <a:cs typeface="Times New Roman" panose="02020603050405020304" pitchFamily="18" charset="0"/>
              </a:rPr>
              <a:t>Metrics: </a:t>
            </a:r>
            <a:r>
              <a:rPr lang="en-CY" sz="3200" kern="0" dirty="0">
                <a:effectLst/>
                <a:ea typeface="Times New Roman" panose="02020603050405020304" pitchFamily="18" charset="0"/>
                <a:cs typeface="Times New Roman" panose="02020603050405020304" pitchFamily="18" charset="0"/>
              </a:rPr>
              <a:t>Assessed retrieval (Hit Rate@K, Mean Reciprocal Rank (MRR)@K) and generation (Mean Semantic Similarity).</a:t>
            </a:r>
            <a:endParaRPr lang="en-CY" sz="32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3200" b="1" kern="0" dirty="0">
                <a:effectLst/>
                <a:ea typeface="Times New Roman" panose="02020603050405020304" pitchFamily="18" charset="0"/>
                <a:cs typeface="Times New Roman" panose="02020603050405020304" pitchFamily="18" charset="0"/>
              </a:rPr>
              <a:t>Impact of Question Quality: </a:t>
            </a:r>
            <a:r>
              <a:rPr lang="en-CY" sz="3200" kern="0" dirty="0">
                <a:effectLst/>
                <a:ea typeface="Times New Roman" panose="02020603050405020304" pitchFamily="18" charset="0"/>
                <a:cs typeface="Times New Roman" panose="02020603050405020304" pitchFamily="18" charset="0"/>
              </a:rPr>
              <a:t>"Good Questions" (manually curated) vs. all AI-generated questions:</a:t>
            </a:r>
            <a:endParaRPr lang="en-CY" sz="3200" kern="100" dirty="0">
              <a:effectLst/>
              <a:ea typeface="Aptos" panose="020B0004020202020204" pitchFamily="34" charset="0"/>
              <a:cs typeface="Times New Roman" panose="02020603050405020304" pitchFamily="18" charset="0"/>
            </a:endParaRPr>
          </a:p>
          <a:p>
            <a:pPr marL="1371600" lvl="2" indent="-457200">
              <a:buSzPct val="100000"/>
              <a:buFont typeface="Wingdings" pitchFamily="2" charset="2"/>
              <a:buChar char="§"/>
              <a:tabLst>
                <a:tab pos="1371600" algn="l"/>
              </a:tabLst>
            </a:pPr>
            <a:r>
              <a:rPr lang="en-CY" sz="3200" b="1" kern="0" dirty="0">
                <a:effectLst/>
                <a:ea typeface="Times New Roman" panose="02020603050405020304" pitchFamily="18" charset="0"/>
                <a:cs typeface="Times New Roman" panose="02020603050405020304" pitchFamily="18" charset="0"/>
              </a:rPr>
              <a:t>Retrieval: </a:t>
            </a:r>
            <a:r>
              <a:rPr lang="en-CY" sz="3200" kern="0" dirty="0">
                <a:effectLst/>
                <a:ea typeface="Times New Roman" panose="02020603050405020304" pitchFamily="18" charset="0"/>
                <a:cs typeface="Times New Roman" panose="02020603050405020304" pitchFamily="18" charset="0"/>
              </a:rPr>
              <a:t>Mean Hit Rate @5 Improved from 0.7381 to 0.8485.</a:t>
            </a:r>
            <a:endParaRPr lang="en-CY" sz="3200" kern="100" dirty="0">
              <a:effectLst/>
              <a:ea typeface="Aptos" panose="020B0004020202020204" pitchFamily="34" charset="0"/>
              <a:cs typeface="Times New Roman" panose="02020603050405020304" pitchFamily="18" charset="0"/>
            </a:endParaRPr>
          </a:p>
          <a:p>
            <a:pPr marL="1371600" lvl="2" indent="-457200">
              <a:buSzPct val="100000"/>
              <a:buFont typeface="Wingdings" pitchFamily="2" charset="2"/>
              <a:buChar char="§"/>
              <a:tabLst>
                <a:tab pos="1371600" algn="l"/>
              </a:tabLst>
            </a:pPr>
            <a:r>
              <a:rPr lang="en-CY" sz="3200" b="1" kern="0" dirty="0">
                <a:effectLst/>
                <a:ea typeface="Times New Roman" panose="02020603050405020304" pitchFamily="18" charset="0"/>
                <a:cs typeface="Times New Roman" panose="02020603050405020304" pitchFamily="18" charset="0"/>
              </a:rPr>
              <a:t>Generation: </a:t>
            </a:r>
            <a:r>
              <a:rPr lang="en-CY" sz="3200" kern="0" dirty="0">
                <a:effectLst/>
                <a:ea typeface="Times New Roman" panose="02020603050405020304" pitchFamily="18" charset="0"/>
                <a:cs typeface="Times New Roman" panose="02020603050405020304" pitchFamily="18" charset="0"/>
              </a:rPr>
              <a:t>Mean Semantic Similarity improved from 0.9429 to 0.9631.</a:t>
            </a:r>
            <a:endParaRPr lang="en-CY" sz="3200" kern="100" dirty="0">
              <a:effectLst/>
              <a:ea typeface="Aptos" panose="020B0004020202020204" pitchFamily="34" charset="0"/>
              <a:cs typeface="Times New Roman" panose="02020603050405020304" pitchFamily="18" charset="0"/>
            </a:endParaRPr>
          </a:p>
          <a:p>
            <a:pPr marL="457200" lvl="0" indent="-457200">
              <a:buSzPct val="100000"/>
              <a:buFont typeface="Wingdings" pitchFamily="2" charset="2"/>
              <a:buChar char="Ø"/>
              <a:tabLst>
                <a:tab pos="457200" algn="l"/>
              </a:tabLst>
            </a:pPr>
            <a:r>
              <a:rPr lang="en-CY" sz="3200" b="1" kern="0" dirty="0">
                <a:effectLst/>
                <a:ea typeface="Times New Roman" panose="02020603050405020304" pitchFamily="18" charset="0"/>
                <a:cs typeface="Times New Roman" panose="02020603050405020304" pitchFamily="18" charset="0"/>
              </a:rPr>
              <a:t>Key Learning:</a:t>
            </a:r>
            <a:endParaRPr lang="en-CY" sz="32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3200" kern="0" dirty="0">
                <a:effectLst/>
                <a:ea typeface="Times New Roman" panose="02020603050405020304" pitchFamily="18" charset="0"/>
                <a:cs typeface="Times New Roman" panose="02020603050405020304" pitchFamily="18" charset="0"/>
              </a:rPr>
              <a:t>The quality and specificity of user questions critically impact both retrieval accuracy and the quality of generated answers.</a:t>
            </a:r>
            <a:endParaRPr lang="en-CY" sz="3200" kern="100" dirty="0">
              <a:effectLst/>
              <a:ea typeface="Aptos" panose="020B000402020202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526E1942-E392-0980-4EE0-E497A2799B1F}"/>
              </a:ext>
            </a:extLst>
          </p:cNvPr>
          <p:cNvPicPr>
            <a:picLocks noChangeAspect="1"/>
          </p:cNvPicPr>
          <p:nvPr/>
        </p:nvPicPr>
        <p:blipFill>
          <a:blip r:embed="rId4"/>
          <a:stretch>
            <a:fillRect/>
          </a:stretch>
        </p:blipFill>
        <p:spPr>
          <a:xfrm>
            <a:off x="10990368" y="-106475"/>
            <a:ext cx="6063001" cy="5403698"/>
          </a:xfrm>
          <a:prstGeom prst="rect">
            <a:avLst/>
          </a:prstGeom>
        </p:spPr>
      </p:pic>
      <p:pic>
        <p:nvPicPr>
          <p:cNvPr id="20" name="Picture 19">
            <a:extLst>
              <a:ext uri="{FF2B5EF4-FFF2-40B4-BE49-F238E27FC236}">
                <a16:creationId xmlns:a16="http://schemas.microsoft.com/office/drawing/2014/main" id="{285DDD97-2013-1213-34F5-5ACCC4CF5EE3}"/>
              </a:ext>
            </a:extLst>
          </p:cNvPr>
          <p:cNvPicPr>
            <a:picLocks noChangeAspect="1"/>
          </p:cNvPicPr>
          <p:nvPr/>
        </p:nvPicPr>
        <p:blipFill>
          <a:blip r:embed="rId5"/>
          <a:stretch>
            <a:fillRect/>
          </a:stretch>
        </p:blipFill>
        <p:spPr>
          <a:xfrm>
            <a:off x="10990368" y="5286838"/>
            <a:ext cx="6987381" cy="4981399"/>
          </a:xfrm>
          <a:prstGeom prst="rect">
            <a:avLst/>
          </a:prstGeom>
        </p:spPr>
      </p:pic>
    </p:spTree>
    <p:extLst>
      <p:ext uri="{BB962C8B-B14F-4D97-AF65-F5344CB8AC3E}">
        <p14:creationId xmlns:p14="http://schemas.microsoft.com/office/powerpoint/2010/main" val="2293333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2EEA5-FFDB-954D-C138-EE57FDAD874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48F391C-8280-1024-3615-73909A84EF79}"/>
              </a:ext>
            </a:extLst>
          </p:cNvPr>
          <p:cNvSpPr/>
          <p:nvPr/>
        </p:nvSpPr>
        <p:spPr>
          <a:xfrm>
            <a:off x="-132588" y="-176926"/>
            <a:ext cx="18537675" cy="10756210"/>
          </a:xfrm>
          <a:custGeom>
            <a:avLst/>
            <a:gdLst/>
            <a:ahLst/>
            <a:cxnLst/>
            <a:rect l="l" t="t" r="r" b="b"/>
            <a:pathLst>
              <a:path w="18537675" h="10756210">
                <a:moveTo>
                  <a:pt x="0" y="0"/>
                </a:moveTo>
                <a:lnTo>
                  <a:pt x="18537675" y="0"/>
                </a:lnTo>
                <a:lnTo>
                  <a:pt x="18537675" y="10756210"/>
                </a:lnTo>
                <a:lnTo>
                  <a:pt x="0" y="10756210"/>
                </a:lnTo>
                <a:lnTo>
                  <a:pt x="0" y="0"/>
                </a:lnTo>
                <a:close/>
              </a:path>
            </a:pathLst>
          </a:custGeom>
          <a:blipFill>
            <a:blip r:embed="rId3"/>
            <a:stretch>
              <a:fillRect t="-733" b="-733"/>
            </a:stretch>
          </a:blipFill>
        </p:spPr>
        <p:txBody>
          <a:bodyPr/>
          <a:lstStyle/>
          <a:p>
            <a:endParaRPr lang="en-US"/>
          </a:p>
        </p:txBody>
      </p:sp>
      <p:grpSp>
        <p:nvGrpSpPr>
          <p:cNvPr id="3" name="Group 3">
            <a:extLst>
              <a:ext uri="{FF2B5EF4-FFF2-40B4-BE49-F238E27FC236}">
                <a16:creationId xmlns:a16="http://schemas.microsoft.com/office/drawing/2014/main" id="{D99114C5-5A31-BCBB-BF95-9D730770CCA6}"/>
              </a:ext>
            </a:extLst>
          </p:cNvPr>
          <p:cNvGrpSpPr/>
          <p:nvPr/>
        </p:nvGrpSpPr>
        <p:grpSpPr>
          <a:xfrm>
            <a:off x="-304800" y="5536"/>
            <a:ext cx="20190735" cy="11727017"/>
            <a:chOff x="-142130" y="-149176"/>
            <a:chExt cx="5317724" cy="3088597"/>
          </a:xfrm>
        </p:grpSpPr>
        <p:sp>
          <p:nvSpPr>
            <p:cNvPr id="4" name="Freeform 4">
              <a:extLst>
                <a:ext uri="{FF2B5EF4-FFF2-40B4-BE49-F238E27FC236}">
                  <a16:creationId xmlns:a16="http://schemas.microsoft.com/office/drawing/2014/main" id="{483189E9-C58E-C087-2A26-44CF0B9AFE06}"/>
                </a:ext>
              </a:extLst>
            </p:cNvPr>
            <p:cNvSpPr/>
            <p:nvPr/>
          </p:nvSpPr>
          <p:spPr>
            <a:xfrm>
              <a:off x="-142130" y="-149176"/>
              <a:ext cx="5175595" cy="2939421"/>
            </a:xfrm>
            <a:custGeom>
              <a:avLst/>
              <a:gdLst/>
              <a:ahLst/>
              <a:cxnLst/>
              <a:rect l="l" t="t" r="r" b="b"/>
              <a:pathLst>
                <a:path w="5175595" h="2939421">
                  <a:moveTo>
                    <a:pt x="0" y="0"/>
                  </a:moveTo>
                  <a:lnTo>
                    <a:pt x="5175595" y="0"/>
                  </a:lnTo>
                  <a:lnTo>
                    <a:pt x="5175595" y="2939421"/>
                  </a:lnTo>
                  <a:lnTo>
                    <a:pt x="0" y="2939421"/>
                  </a:lnTo>
                  <a:close/>
                </a:path>
              </a:pathLst>
            </a:custGeom>
            <a:solidFill>
              <a:srgbClr val="FFFFFF">
                <a:alpha val="88627"/>
              </a:srgbClr>
            </a:solidFill>
          </p:spPr>
          <p:txBody>
            <a:bodyPr/>
            <a:lstStyle/>
            <a:p>
              <a:endParaRPr lang="en-US" dirty="0"/>
            </a:p>
          </p:txBody>
        </p:sp>
        <p:sp>
          <p:nvSpPr>
            <p:cNvPr id="5" name="TextBox 5">
              <a:extLst>
                <a:ext uri="{FF2B5EF4-FFF2-40B4-BE49-F238E27FC236}">
                  <a16:creationId xmlns:a16="http://schemas.microsoft.com/office/drawing/2014/main" id="{8E2A2DB8-881D-82C1-97B3-D3DCE1413D6A}"/>
                </a:ext>
              </a:extLst>
            </p:cNvPr>
            <p:cNvSpPr txBox="1"/>
            <p:nvPr/>
          </p:nvSpPr>
          <p:spPr>
            <a:xfrm>
              <a:off x="0" y="-47625"/>
              <a:ext cx="5175594" cy="2987046"/>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7DAC09FC-708E-535C-F2E4-E0D9ED63B650}"/>
              </a:ext>
            </a:extLst>
          </p:cNvPr>
          <p:cNvGrpSpPr/>
          <p:nvPr/>
        </p:nvGrpSpPr>
        <p:grpSpPr>
          <a:xfrm>
            <a:off x="10061493" y="3024471"/>
            <a:ext cx="5460822" cy="4605779"/>
            <a:chOff x="6811324" y="268492"/>
            <a:chExt cx="7281096" cy="6141040"/>
          </a:xfrm>
        </p:grpSpPr>
        <p:sp>
          <p:nvSpPr>
            <p:cNvPr id="11" name="TextBox 11">
              <a:extLst>
                <a:ext uri="{FF2B5EF4-FFF2-40B4-BE49-F238E27FC236}">
                  <a16:creationId xmlns:a16="http://schemas.microsoft.com/office/drawing/2014/main" id="{C143761C-9FA5-6748-7075-0B45CB721C99}"/>
                </a:ext>
              </a:extLst>
            </p:cNvPr>
            <p:cNvSpPr txBox="1"/>
            <p:nvPr/>
          </p:nvSpPr>
          <p:spPr>
            <a:xfrm>
              <a:off x="6855820" y="268492"/>
              <a:ext cx="7236600" cy="447301"/>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2" name="TextBox 12">
              <a:extLst>
                <a:ext uri="{FF2B5EF4-FFF2-40B4-BE49-F238E27FC236}">
                  <a16:creationId xmlns:a16="http://schemas.microsoft.com/office/drawing/2014/main" id="{7B60BCD2-4941-B7FF-01E0-D45C0B5B3B71}"/>
                </a:ext>
              </a:extLst>
            </p:cNvPr>
            <p:cNvSpPr txBox="1"/>
            <p:nvPr/>
          </p:nvSpPr>
          <p:spPr>
            <a:xfrm>
              <a:off x="6855820" y="1824916"/>
              <a:ext cx="7236600" cy="854935"/>
            </a:xfrm>
            <a:prstGeom prst="rect">
              <a:avLst/>
            </a:prstGeom>
          </p:spPr>
          <p:txBody>
            <a:bodyPr lIns="0" tIns="0" rIns="0" bIns="0" rtlCol="0" anchor="t">
              <a:noAutofit/>
            </a:bodyPr>
            <a:lstStyle/>
            <a:p>
              <a:pPr algn="l">
                <a:lnSpc>
                  <a:spcPts val="1500"/>
                </a:lnSpc>
                <a:spcAft>
                  <a:spcPts val="225"/>
                </a:spcAft>
                <a:buFont typeface="Arial" panose="020B0604020202020204" pitchFamily="34" charset="0"/>
                <a:buChar char="•"/>
              </a:pPr>
              <a:endParaRPr lang="en-GB" sz="2150" dirty="0">
                <a:solidFill>
                  <a:srgbClr val="030304"/>
                </a:solidFill>
                <a:latin typeface="TT Commons Pro" panose="020B0103030102020204"/>
              </a:endParaRPr>
            </a:p>
          </p:txBody>
        </p:sp>
        <p:sp>
          <p:nvSpPr>
            <p:cNvPr id="13" name="TextBox 13">
              <a:extLst>
                <a:ext uri="{FF2B5EF4-FFF2-40B4-BE49-F238E27FC236}">
                  <a16:creationId xmlns:a16="http://schemas.microsoft.com/office/drawing/2014/main" id="{1ABAB36A-E468-65BC-F2A8-9336ADC0DC8B}"/>
                </a:ext>
              </a:extLst>
            </p:cNvPr>
            <p:cNvSpPr txBox="1"/>
            <p:nvPr/>
          </p:nvSpPr>
          <p:spPr>
            <a:xfrm>
              <a:off x="6811324" y="4289966"/>
              <a:ext cx="7236600" cy="451617"/>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5" name="TextBox 15">
              <a:extLst>
                <a:ext uri="{FF2B5EF4-FFF2-40B4-BE49-F238E27FC236}">
                  <a16:creationId xmlns:a16="http://schemas.microsoft.com/office/drawing/2014/main" id="{9BF8FFD0-73EC-36A9-923A-3AD072FDFF42}"/>
                </a:ext>
              </a:extLst>
            </p:cNvPr>
            <p:cNvSpPr txBox="1"/>
            <p:nvPr/>
          </p:nvSpPr>
          <p:spPr>
            <a:xfrm>
              <a:off x="6811324" y="5957984"/>
              <a:ext cx="7236600" cy="451548"/>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grpSp>
      <p:sp>
        <p:nvSpPr>
          <p:cNvPr id="16" name="TextBox 10">
            <a:extLst>
              <a:ext uri="{FF2B5EF4-FFF2-40B4-BE49-F238E27FC236}">
                <a16:creationId xmlns:a16="http://schemas.microsoft.com/office/drawing/2014/main" id="{28C67DE6-7888-8F9B-9591-64BA6B92602F}"/>
              </a:ext>
            </a:extLst>
          </p:cNvPr>
          <p:cNvSpPr txBox="1"/>
          <p:nvPr/>
        </p:nvSpPr>
        <p:spPr>
          <a:xfrm>
            <a:off x="611594" y="4746860"/>
            <a:ext cx="17818299" cy="738664"/>
          </a:xfrm>
          <a:prstGeom prst="rect">
            <a:avLst/>
          </a:prstGeom>
        </p:spPr>
        <p:txBody>
          <a:bodyPr wrap="square" lIns="0" tIns="0" rIns="0" bIns="0" rtlCol="0" anchor="t">
            <a:spAutoFit/>
          </a:bodyPr>
          <a:lstStyle/>
          <a:p>
            <a:pPr>
              <a:buNone/>
            </a:pPr>
            <a:r>
              <a:rPr lang="en-CY" sz="4800" b="1" kern="0" dirty="0">
                <a:effectLst/>
                <a:ea typeface="Times New Roman" panose="02020603050405020304" pitchFamily="18" charset="0"/>
                <a:cs typeface="Times New Roman" panose="02020603050405020304" pitchFamily="18" charset="0"/>
              </a:rPr>
              <a:t>3) High-Level Frameworks – LangChain/LangGraph</a:t>
            </a:r>
            <a:endParaRPr lang="en-CY" sz="48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865604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2"/>
            <a:stretch>
              <a:fillRect t="-18335" r="-7769"/>
            </a:stretch>
          </a:blipFill>
          <a:ln cap="sq">
            <a:noFill/>
            <a:prstDash val="solid"/>
            <a:miter/>
          </a:ln>
        </p:spPr>
        <p:txBody>
          <a:bodyPr/>
          <a:lstStyle/>
          <a:p>
            <a:endParaRPr lang="en-US"/>
          </a:p>
        </p:txBody>
      </p:sp>
      <p:grpSp>
        <p:nvGrpSpPr>
          <p:cNvPr id="3" name="Group 3"/>
          <p:cNvGrpSpPr/>
          <p:nvPr/>
        </p:nvGrpSpPr>
        <p:grpSpPr>
          <a:xfrm>
            <a:off x="-660889" y="-403841"/>
            <a:ext cx="19190715" cy="1904678"/>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17472986" y="9939265"/>
            <a:ext cx="524035" cy="125528"/>
            <a:chOff x="0" y="0"/>
            <a:chExt cx="698713" cy="167371"/>
          </a:xfrm>
        </p:grpSpPr>
        <p:grpSp>
          <p:nvGrpSpPr>
            <p:cNvPr id="7" name="Group 7"/>
            <p:cNvGrpSpPr/>
            <p:nvPr/>
          </p:nvGrpSpPr>
          <p:grpSpPr>
            <a:xfrm>
              <a:off x="531342" y="0"/>
              <a:ext cx="167371" cy="167371"/>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p:cNvGrpSpPr/>
            <p:nvPr/>
          </p:nvGrpSpPr>
          <p:grpSpPr>
            <a:xfrm>
              <a:off x="265671" y="0"/>
              <a:ext cx="167371" cy="167371"/>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p:cNvGrpSpPr/>
            <p:nvPr/>
          </p:nvGrpSpPr>
          <p:grpSpPr>
            <a:xfrm>
              <a:off x="0" y="0"/>
              <a:ext cx="167371" cy="167371"/>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grpSp>
        <p:nvGrpSpPr>
          <p:cNvPr id="13" name="Group 13"/>
          <p:cNvGrpSpPr/>
          <p:nvPr/>
        </p:nvGrpSpPr>
        <p:grpSpPr>
          <a:xfrm>
            <a:off x="-87056" y="1500837"/>
            <a:ext cx="17153105" cy="8786163"/>
            <a:chOff x="0" y="0"/>
            <a:chExt cx="22870807" cy="11714884"/>
          </a:xfrm>
        </p:grpSpPr>
        <p:sp>
          <p:nvSpPr>
            <p:cNvPr id="14" name="Freeform 14"/>
            <p:cNvSpPr/>
            <p:nvPr/>
          </p:nvSpPr>
          <p:spPr>
            <a:xfrm>
              <a:off x="0" y="0"/>
              <a:ext cx="17880796" cy="11714884"/>
            </a:xfrm>
            <a:custGeom>
              <a:avLst/>
              <a:gdLst/>
              <a:ahLst/>
              <a:cxnLst/>
              <a:rect l="l" t="t" r="r" b="b"/>
              <a:pathLst>
                <a:path w="17880796" h="11714884">
                  <a:moveTo>
                    <a:pt x="0" y="0"/>
                  </a:moveTo>
                  <a:lnTo>
                    <a:pt x="17880796" y="0"/>
                  </a:lnTo>
                  <a:lnTo>
                    <a:pt x="17880796" y="11714884"/>
                  </a:lnTo>
                  <a:lnTo>
                    <a:pt x="0" y="11714884"/>
                  </a:lnTo>
                  <a:lnTo>
                    <a:pt x="0" y="0"/>
                  </a:lnTo>
                  <a:close/>
                </a:path>
              </a:pathLst>
            </a:custGeom>
            <a:blipFill>
              <a:blip r:embed="rId3"/>
              <a:stretch>
                <a:fillRect r="-794"/>
              </a:stretch>
            </a:blipFill>
          </p:spPr>
          <p:txBody>
            <a:bodyPr/>
            <a:lstStyle/>
            <a:p>
              <a:endParaRPr lang="en-US"/>
            </a:p>
          </p:txBody>
        </p:sp>
        <p:grpSp>
          <p:nvGrpSpPr>
            <p:cNvPr id="15" name="Group 15"/>
            <p:cNvGrpSpPr/>
            <p:nvPr/>
          </p:nvGrpSpPr>
          <p:grpSpPr>
            <a:xfrm>
              <a:off x="8747229" y="10199364"/>
              <a:ext cx="8344840" cy="1363402"/>
              <a:chOff x="0" y="0"/>
              <a:chExt cx="1648363" cy="269314"/>
            </a:xfrm>
          </p:grpSpPr>
          <p:sp>
            <p:nvSpPr>
              <p:cNvPr id="16" name="Freeform 16"/>
              <p:cNvSpPr/>
              <p:nvPr/>
            </p:nvSpPr>
            <p:spPr>
              <a:xfrm>
                <a:off x="0" y="0"/>
                <a:ext cx="1648364" cy="269314"/>
              </a:xfrm>
              <a:custGeom>
                <a:avLst/>
                <a:gdLst/>
                <a:ahLst/>
                <a:cxnLst/>
                <a:rect l="l" t="t" r="r" b="b"/>
                <a:pathLst>
                  <a:path w="1648364" h="269314">
                    <a:moveTo>
                      <a:pt x="0" y="0"/>
                    </a:moveTo>
                    <a:lnTo>
                      <a:pt x="1648364" y="0"/>
                    </a:lnTo>
                    <a:lnTo>
                      <a:pt x="1648364" y="269314"/>
                    </a:lnTo>
                    <a:lnTo>
                      <a:pt x="0" y="269314"/>
                    </a:lnTo>
                    <a:close/>
                  </a:path>
                </a:pathLst>
              </a:custGeom>
              <a:solidFill>
                <a:srgbClr val="F7FAFB"/>
              </a:solidFill>
            </p:spPr>
            <p:txBody>
              <a:bodyPr/>
              <a:lstStyle/>
              <a:p>
                <a:endParaRPr lang="en-US"/>
              </a:p>
            </p:txBody>
          </p:sp>
          <p:sp>
            <p:nvSpPr>
              <p:cNvPr id="17" name="TextBox 17"/>
              <p:cNvSpPr txBox="1"/>
              <p:nvPr/>
            </p:nvSpPr>
            <p:spPr>
              <a:xfrm>
                <a:off x="0" y="-47625"/>
                <a:ext cx="1648363" cy="316939"/>
              </a:xfrm>
              <a:prstGeom prst="rect">
                <a:avLst/>
              </a:prstGeom>
            </p:spPr>
            <p:txBody>
              <a:bodyPr lIns="50800" tIns="50800" rIns="50800" bIns="50800" rtlCol="0" anchor="ctr"/>
              <a:lstStyle/>
              <a:p>
                <a:pPr algn="ctr">
                  <a:lnSpc>
                    <a:spcPts val="3500"/>
                  </a:lnSpc>
                </a:pPr>
                <a:endParaRPr/>
              </a:p>
            </p:txBody>
          </p:sp>
        </p:grpSp>
        <p:sp>
          <p:nvSpPr>
            <p:cNvPr id="18" name="TextBox 18"/>
            <p:cNvSpPr txBox="1"/>
            <p:nvPr/>
          </p:nvSpPr>
          <p:spPr>
            <a:xfrm>
              <a:off x="11681488" y="10812767"/>
              <a:ext cx="11189319" cy="463991"/>
            </a:xfrm>
            <a:prstGeom prst="rect">
              <a:avLst/>
            </a:prstGeom>
          </p:spPr>
          <p:txBody>
            <a:bodyPr lIns="0" tIns="0" rIns="0" bIns="0" rtlCol="0" anchor="t">
              <a:spAutoFit/>
            </a:bodyPr>
            <a:lstStyle/>
            <a:p>
              <a:pPr marL="0" lvl="0" indent="0" algn="l">
                <a:lnSpc>
                  <a:spcPts val="2745"/>
                </a:lnSpc>
                <a:spcBef>
                  <a:spcPct val="0"/>
                </a:spcBef>
              </a:pPr>
              <a:r>
                <a:rPr lang="en-US" sz="2285" spc="157">
                  <a:solidFill>
                    <a:srgbClr val="030304"/>
                  </a:solidFill>
                  <a:latin typeface="Now" panose="00000500000000000000"/>
                  <a:ea typeface="Now" panose="00000500000000000000"/>
                  <a:cs typeface="Now" panose="00000500000000000000"/>
                  <a:sym typeface="Now" panose="00000500000000000000"/>
                </a:rPr>
                <a:t>COURTESY OF LANGCHAIN</a:t>
              </a:r>
            </a:p>
          </p:txBody>
        </p:sp>
      </p:grpSp>
      <p:sp>
        <p:nvSpPr>
          <p:cNvPr id="19" name="Freeform 19"/>
          <p:cNvSpPr/>
          <p:nvPr/>
        </p:nvSpPr>
        <p:spPr>
          <a:xfrm>
            <a:off x="14284292" y="2404384"/>
            <a:ext cx="2975008" cy="2727358"/>
          </a:xfrm>
          <a:custGeom>
            <a:avLst/>
            <a:gdLst/>
            <a:ahLst/>
            <a:cxnLst/>
            <a:rect l="l" t="t" r="r" b="b"/>
            <a:pathLst>
              <a:path w="2975008" h="2727358">
                <a:moveTo>
                  <a:pt x="0" y="0"/>
                </a:moveTo>
                <a:lnTo>
                  <a:pt x="2975008" y="0"/>
                </a:lnTo>
                <a:lnTo>
                  <a:pt x="2975008" y="2727359"/>
                </a:lnTo>
                <a:lnTo>
                  <a:pt x="0" y="2727359"/>
                </a:lnTo>
                <a:lnTo>
                  <a:pt x="0" y="0"/>
                </a:lnTo>
                <a:close/>
              </a:path>
            </a:pathLst>
          </a:custGeom>
          <a:blipFill>
            <a:blip r:embed="rId4"/>
            <a:stretch>
              <a:fillRect t="-9080"/>
            </a:stretch>
          </a:blipFill>
        </p:spPr>
        <p:txBody>
          <a:bodyPr/>
          <a:lstStyle/>
          <a:p>
            <a:endParaRPr lang="en-US"/>
          </a:p>
        </p:txBody>
      </p:sp>
      <p:sp>
        <p:nvSpPr>
          <p:cNvPr id="20" name="Freeform 20"/>
          <p:cNvSpPr/>
          <p:nvPr/>
        </p:nvSpPr>
        <p:spPr>
          <a:xfrm>
            <a:off x="14080656" y="5061032"/>
            <a:ext cx="3382280" cy="832887"/>
          </a:xfrm>
          <a:custGeom>
            <a:avLst/>
            <a:gdLst/>
            <a:ahLst/>
            <a:cxnLst/>
            <a:rect l="l" t="t" r="r" b="b"/>
            <a:pathLst>
              <a:path w="3382280" h="832887">
                <a:moveTo>
                  <a:pt x="0" y="0"/>
                </a:moveTo>
                <a:lnTo>
                  <a:pt x="3382280" y="0"/>
                </a:lnTo>
                <a:lnTo>
                  <a:pt x="3382280" y="832887"/>
                </a:lnTo>
                <a:lnTo>
                  <a:pt x="0" y="832887"/>
                </a:lnTo>
                <a:lnTo>
                  <a:pt x="0" y="0"/>
                </a:lnTo>
                <a:close/>
              </a:path>
            </a:pathLst>
          </a:custGeom>
          <a:blipFill>
            <a:blip r:embed="rId5"/>
            <a:stretch>
              <a:fillRect/>
            </a:stretch>
          </a:blipFill>
        </p:spPr>
        <p:txBody>
          <a:bodyPr/>
          <a:lstStyle/>
          <a:p>
            <a:endParaRPr lang="en-US"/>
          </a:p>
        </p:txBody>
      </p:sp>
      <p:sp>
        <p:nvSpPr>
          <p:cNvPr id="21" name="AutoShape 21"/>
          <p:cNvSpPr/>
          <p:nvPr/>
        </p:nvSpPr>
        <p:spPr>
          <a:xfrm flipH="1" flipV="1">
            <a:off x="13323541" y="1500837"/>
            <a:ext cx="0" cy="8843076"/>
          </a:xfrm>
          <a:prstGeom prst="line">
            <a:avLst/>
          </a:prstGeom>
          <a:ln w="19050" cap="flat">
            <a:solidFill>
              <a:srgbClr val="000000"/>
            </a:solidFill>
            <a:prstDash val="solid"/>
            <a:headEnd type="none" w="sm" len="sm"/>
            <a:tailEnd type="none" w="sm" len="sm"/>
          </a:ln>
        </p:spPr>
        <p:txBody>
          <a:bodyPr/>
          <a:lstStyle/>
          <a:p>
            <a:endParaRPr lang="en-US"/>
          </a:p>
        </p:txBody>
      </p:sp>
      <p:sp>
        <p:nvSpPr>
          <p:cNvPr id="22" name="AutoShape 22"/>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23" name="Freeform 23"/>
          <p:cNvSpPr/>
          <p:nvPr/>
        </p:nvSpPr>
        <p:spPr>
          <a:xfrm>
            <a:off x="13546571" y="6273800"/>
            <a:ext cx="4450450" cy="1418581"/>
          </a:xfrm>
          <a:custGeom>
            <a:avLst/>
            <a:gdLst/>
            <a:ahLst/>
            <a:cxnLst/>
            <a:rect l="l" t="t" r="r" b="b"/>
            <a:pathLst>
              <a:path w="4450450" h="1418581">
                <a:moveTo>
                  <a:pt x="0" y="0"/>
                </a:moveTo>
                <a:lnTo>
                  <a:pt x="4450450" y="0"/>
                </a:lnTo>
                <a:lnTo>
                  <a:pt x="4450450" y="1418581"/>
                </a:lnTo>
                <a:lnTo>
                  <a:pt x="0" y="1418581"/>
                </a:lnTo>
                <a:lnTo>
                  <a:pt x="0" y="0"/>
                </a:lnTo>
                <a:close/>
              </a:path>
            </a:pathLst>
          </a:custGeom>
          <a:blipFill>
            <a:blip r:embed="rId6"/>
            <a:stretch>
              <a:fillRect/>
            </a:stretch>
          </a:blipFill>
        </p:spPr>
        <p:txBody>
          <a:bodyPr/>
          <a:lstStyle/>
          <a:p>
            <a:endParaRPr lang="en-US"/>
          </a:p>
        </p:txBody>
      </p:sp>
      <p:sp>
        <p:nvSpPr>
          <p:cNvPr id="24" name="TextBox 24"/>
          <p:cNvSpPr txBox="1"/>
          <p:nvPr/>
        </p:nvSpPr>
        <p:spPr>
          <a:xfrm>
            <a:off x="175566" y="905239"/>
            <a:ext cx="8391990" cy="350411"/>
          </a:xfrm>
          <a:prstGeom prst="rect">
            <a:avLst/>
          </a:prstGeom>
        </p:spPr>
        <p:txBody>
          <a:bodyPr lIns="0" tIns="0" rIns="0" bIns="0" rtlCol="0" anchor="t">
            <a:spAutoFit/>
          </a:bodyPr>
          <a:lstStyle/>
          <a:p>
            <a:pPr marL="0" lvl="0" indent="0" algn="l">
              <a:lnSpc>
                <a:spcPts val="2745"/>
              </a:lnSpc>
              <a:spcBef>
                <a:spcPct val="0"/>
              </a:spcBef>
            </a:pPr>
            <a:r>
              <a:rPr lang="en-US" sz="2285" spc="157" dirty="0">
                <a:solidFill>
                  <a:srgbClr val="030304"/>
                </a:solidFill>
                <a:latin typeface="Now" panose="00000500000000000000"/>
                <a:ea typeface="Now" panose="00000500000000000000"/>
                <a:cs typeface="Now" panose="00000500000000000000"/>
                <a:sym typeface="Now" panose="00000500000000000000"/>
              </a:rPr>
              <a:t>IMPLEMENTATION DETAILS</a:t>
            </a:r>
          </a:p>
        </p:txBody>
      </p:sp>
      <p:sp>
        <p:nvSpPr>
          <p:cNvPr id="25" name="TextBox 25"/>
          <p:cNvSpPr txBox="1"/>
          <p:nvPr/>
        </p:nvSpPr>
        <p:spPr>
          <a:xfrm>
            <a:off x="175566" y="265832"/>
            <a:ext cx="8391990" cy="681399"/>
          </a:xfrm>
          <a:prstGeom prst="rect">
            <a:avLst/>
          </a:prstGeom>
        </p:spPr>
        <p:txBody>
          <a:bodyPr lIns="0" tIns="0" rIns="0" bIns="0" rtlCol="0" anchor="t">
            <a:spAutoFit/>
          </a:bodyPr>
          <a:lstStyle/>
          <a:p>
            <a:pPr marL="0" lvl="0" indent="0" algn="l">
              <a:lnSpc>
                <a:spcPts val="5070"/>
              </a:lnSpc>
              <a:spcBef>
                <a:spcPct val="0"/>
              </a:spcBef>
            </a:pPr>
            <a:r>
              <a:rPr lang="en-US" sz="4970" spc="-64">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26" name="TextBox 26"/>
          <p:cNvSpPr txBox="1"/>
          <p:nvPr/>
        </p:nvSpPr>
        <p:spPr>
          <a:xfrm>
            <a:off x="17066049" y="301436"/>
            <a:ext cx="1142541" cy="954215"/>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8326" y="0"/>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2"/>
            <a:stretch>
              <a:fillRect t="-18335" r="-7769"/>
            </a:stretch>
          </a:blipFill>
          <a:ln cap="sq">
            <a:noFill/>
            <a:prstDash val="solid"/>
            <a:miter/>
          </a:ln>
        </p:spPr>
        <p:txBody>
          <a:bodyPr/>
          <a:lstStyle/>
          <a:p>
            <a:endParaRPr lang="en-US"/>
          </a:p>
        </p:txBody>
      </p:sp>
      <p:grpSp>
        <p:nvGrpSpPr>
          <p:cNvPr id="3" name="Group 3"/>
          <p:cNvGrpSpPr/>
          <p:nvPr/>
        </p:nvGrpSpPr>
        <p:grpSpPr>
          <a:xfrm>
            <a:off x="-660889" y="-403841"/>
            <a:ext cx="19190715" cy="1904678"/>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17472986" y="9939265"/>
            <a:ext cx="524035" cy="125528"/>
            <a:chOff x="0" y="0"/>
            <a:chExt cx="698713" cy="167371"/>
          </a:xfrm>
        </p:grpSpPr>
        <p:grpSp>
          <p:nvGrpSpPr>
            <p:cNvPr id="7" name="Group 7"/>
            <p:cNvGrpSpPr/>
            <p:nvPr/>
          </p:nvGrpSpPr>
          <p:grpSpPr>
            <a:xfrm>
              <a:off x="531342" y="0"/>
              <a:ext cx="167371" cy="167371"/>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p:cNvGrpSpPr/>
            <p:nvPr/>
          </p:nvGrpSpPr>
          <p:grpSpPr>
            <a:xfrm>
              <a:off x="265671" y="0"/>
              <a:ext cx="167371" cy="167371"/>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p:cNvGrpSpPr/>
            <p:nvPr/>
          </p:nvGrpSpPr>
          <p:grpSpPr>
            <a:xfrm>
              <a:off x="0" y="0"/>
              <a:ext cx="167371" cy="167371"/>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13" name="AutoShape 13"/>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175566" y="905239"/>
            <a:ext cx="8391990" cy="350411"/>
          </a:xfrm>
          <a:prstGeom prst="rect">
            <a:avLst/>
          </a:prstGeom>
        </p:spPr>
        <p:txBody>
          <a:bodyPr lIns="0" tIns="0" rIns="0" bIns="0" rtlCol="0" anchor="t">
            <a:spAutoFit/>
          </a:bodyPr>
          <a:lstStyle/>
          <a:p>
            <a:pPr marL="0" lvl="0" indent="0" algn="l">
              <a:lnSpc>
                <a:spcPts val="2745"/>
              </a:lnSpc>
              <a:spcBef>
                <a:spcPct val="0"/>
              </a:spcBef>
            </a:pPr>
            <a:r>
              <a:rPr lang="en-US" sz="2285" spc="157">
                <a:solidFill>
                  <a:srgbClr val="030304"/>
                </a:solidFill>
                <a:latin typeface="Now" panose="00000500000000000000"/>
                <a:ea typeface="Now" panose="00000500000000000000"/>
                <a:cs typeface="Now" panose="00000500000000000000"/>
                <a:sym typeface="Now" panose="00000500000000000000"/>
              </a:rPr>
              <a:t>IMPLEMENTATION DETAILS</a:t>
            </a:r>
          </a:p>
        </p:txBody>
      </p:sp>
      <p:sp>
        <p:nvSpPr>
          <p:cNvPr id="15" name="TextBox 15"/>
          <p:cNvSpPr txBox="1"/>
          <p:nvPr/>
        </p:nvSpPr>
        <p:spPr>
          <a:xfrm>
            <a:off x="175566" y="265832"/>
            <a:ext cx="8391990" cy="681399"/>
          </a:xfrm>
          <a:prstGeom prst="rect">
            <a:avLst/>
          </a:prstGeom>
        </p:spPr>
        <p:txBody>
          <a:bodyPr lIns="0" tIns="0" rIns="0" bIns="0" rtlCol="0" anchor="t">
            <a:spAutoFit/>
          </a:bodyPr>
          <a:lstStyle/>
          <a:p>
            <a:pPr marL="0" lvl="0" indent="0" algn="l">
              <a:lnSpc>
                <a:spcPts val="5070"/>
              </a:lnSpc>
              <a:spcBef>
                <a:spcPct val="0"/>
              </a:spcBef>
            </a:pPr>
            <a:r>
              <a:rPr lang="en-US" sz="4970" spc="-64">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16" name="TextBox 16"/>
          <p:cNvSpPr txBox="1"/>
          <p:nvPr/>
        </p:nvSpPr>
        <p:spPr>
          <a:xfrm>
            <a:off x="17066049" y="301329"/>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13</a:t>
            </a:r>
          </a:p>
        </p:txBody>
      </p:sp>
      <p:sp>
        <p:nvSpPr>
          <p:cNvPr id="17" name="Freeform 17"/>
          <p:cNvSpPr/>
          <p:nvPr/>
        </p:nvSpPr>
        <p:spPr>
          <a:xfrm>
            <a:off x="1316345" y="2028852"/>
            <a:ext cx="4527509" cy="6818870"/>
          </a:xfrm>
          <a:custGeom>
            <a:avLst/>
            <a:gdLst/>
            <a:ahLst/>
            <a:cxnLst/>
            <a:rect l="l" t="t" r="r" b="b"/>
            <a:pathLst>
              <a:path w="4527509" h="6818870">
                <a:moveTo>
                  <a:pt x="0" y="0"/>
                </a:moveTo>
                <a:lnTo>
                  <a:pt x="4527509" y="0"/>
                </a:lnTo>
                <a:lnTo>
                  <a:pt x="4527509" y="6818870"/>
                </a:lnTo>
                <a:lnTo>
                  <a:pt x="0" y="6818870"/>
                </a:lnTo>
                <a:lnTo>
                  <a:pt x="0" y="0"/>
                </a:lnTo>
                <a:close/>
              </a:path>
            </a:pathLst>
          </a:custGeom>
          <a:blipFill>
            <a:blip r:embed="rId3"/>
            <a:stretch>
              <a:fillRect/>
            </a:stretch>
          </a:blipFill>
          <a:ln w="9525" cap="sq">
            <a:solidFill>
              <a:srgbClr val="000000"/>
            </a:solidFill>
            <a:prstDash val="solid"/>
            <a:miter/>
          </a:ln>
        </p:spPr>
        <p:txBody>
          <a:bodyPr/>
          <a:lstStyle/>
          <a:p>
            <a:endParaRPr lang="en-US"/>
          </a:p>
        </p:txBody>
      </p:sp>
      <p:sp>
        <p:nvSpPr>
          <p:cNvPr id="18" name="TextBox 18"/>
          <p:cNvSpPr txBox="1"/>
          <p:nvPr/>
        </p:nvSpPr>
        <p:spPr>
          <a:xfrm>
            <a:off x="1457800" y="8810374"/>
            <a:ext cx="11523242" cy="610402"/>
          </a:xfrm>
          <a:prstGeom prst="rect">
            <a:avLst/>
          </a:prstGeom>
        </p:spPr>
        <p:txBody>
          <a:bodyPr lIns="0" tIns="0" rIns="0" bIns="0" rtlCol="0" anchor="t">
            <a:spAutoFit/>
          </a:bodyPr>
          <a:lstStyle/>
          <a:p>
            <a:pPr marL="474345" lvl="1" indent="-237490" algn="l">
              <a:lnSpc>
                <a:spcPts val="5495"/>
              </a:lnSpc>
              <a:buFont typeface="Arial" panose="020B0604020202090204"/>
              <a:buChar char="•"/>
            </a:pPr>
            <a:r>
              <a:rPr lang="en-US" sz="2200">
                <a:solidFill>
                  <a:srgbClr val="030304"/>
                </a:solidFill>
                <a:latin typeface="TT Commons Pro" panose="020B0103030102020204"/>
                <a:ea typeface="TT Commons Pro" panose="020B0103030102020204"/>
                <a:cs typeface="TT Commons Pro" panose="020B0103030102020204"/>
                <a:sym typeface="TT Commons Pro" panose="020B0103030102020204"/>
              </a:rPr>
              <a:t>Data Preprocessing for URLs</a:t>
            </a:r>
          </a:p>
        </p:txBody>
      </p:sp>
      <p:sp>
        <p:nvSpPr>
          <p:cNvPr id="19" name="Freeform 19"/>
          <p:cNvSpPr/>
          <p:nvPr/>
        </p:nvSpPr>
        <p:spPr>
          <a:xfrm>
            <a:off x="6577909" y="2028852"/>
            <a:ext cx="5287446" cy="6818870"/>
          </a:xfrm>
          <a:custGeom>
            <a:avLst/>
            <a:gdLst/>
            <a:ahLst/>
            <a:cxnLst/>
            <a:rect l="l" t="t" r="r" b="b"/>
            <a:pathLst>
              <a:path w="5287446" h="6818870">
                <a:moveTo>
                  <a:pt x="0" y="0"/>
                </a:moveTo>
                <a:lnTo>
                  <a:pt x="5287446" y="0"/>
                </a:lnTo>
                <a:lnTo>
                  <a:pt x="5287446" y="6818870"/>
                </a:lnTo>
                <a:lnTo>
                  <a:pt x="0" y="6818870"/>
                </a:lnTo>
                <a:lnTo>
                  <a:pt x="0" y="0"/>
                </a:lnTo>
                <a:close/>
              </a:path>
            </a:pathLst>
          </a:custGeom>
          <a:blipFill>
            <a:blip r:embed="rId4"/>
            <a:stretch>
              <a:fillRect/>
            </a:stretch>
          </a:blipFill>
          <a:ln w="9525" cap="sq">
            <a:solidFill>
              <a:srgbClr val="000000"/>
            </a:solidFill>
            <a:prstDash val="solid"/>
            <a:miter/>
          </a:ln>
        </p:spPr>
        <p:txBody>
          <a:bodyPr/>
          <a:lstStyle/>
          <a:p>
            <a:endParaRPr lang="en-US"/>
          </a:p>
        </p:txBody>
      </p:sp>
      <p:sp>
        <p:nvSpPr>
          <p:cNvPr id="20" name="TextBox 20"/>
          <p:cNvSpPr txBox="1"/>
          <p:nvPr/>
        </p:nvSpPr>
        <p:spPr>
          <a:xfrm>
            <a:off x="7808181" y="8799516"/>
            <a:ext cx="2691715" cy="610402"/>
          </a:xfrm>
          <a:prstGeom prst="rect">
            <a:avLst/>
          </a:prstGeom>
        </p:spPr>
        <p:txBody>
          <a:bodyPr lIns="0" tIns="0" rIns="0" bIns="0" rtlCol="0" anchor="t">
            <a:spAutoFit/>
          </a:bodyPr>
          <a:lstStyle/>
          <a:p>
            <a:pPr marL="474345" lvl="1" indent="-237490" algn="l">
              <a:lnSpc>
                <a:spcPts val="5495"/>
              </a:lnSpc>
              <a:buFont typeface="Arial" panose="020B0604020202090204"/>
              <a:buChar char="•"/>
            </a:pPr>
            <a:r>
              <a:rPr lang="en-US" sz="2200">
                <a:solidFill>
                  <a:srgbClr val="030304"/>
                </a:solidFill>
                <a:latin typeface="TT Commons Pro" panose="020B0103030102020204"/>
                <a:ea typeface="TT Commons Pro" panose="020B0103030102020204"/>
                <a:cs typeface="TT Commons Pro" panose="020B0103030102020204"/>
                <a:sym typeface="TT Commons Pro" panose="020B0103030102020204"/>
              </a:rPr>
              <a:t>JSON parsing</a:t>
            </a:r>
          </a:p>
        </p:txBody>
      </p:sp>
      <p:sp>
        <p:nvSpPr>
          <p:cNvPr id="21" name="Freeform 21"/>
          <p:cNvSpPr/>
          <p:nvPr/>
        </p:nvSpPr>
        <p:spPr>
          <a:xfrm>
            <a:off x="12603702" y="2028852"/>
            <a:ext cx="2878494" cy="6818870"/>
          </a:xfrm>
          <a:custGeom>
            <a:avLst/>
            <a:gdLst/>
            <a:ahLst/>
            <a:cxnLst/>
            <a:rect l="l" t="t" r="r" b="b"/>
            <a:pathLst>
              <a:path w="2878494" h="6818870">
                <a:moveTo>
                  <a:pt x="0" y="0"/>
                </a:moveTo>
                <a:lnTo>
                  <a:pt x="2878494" y="0"/>
                </a:lnTo>
                <a:lnTo>
                  <a:pt x="2878494" y="6818870"/>
                </a:lnTo>
                <a:lnTo>
                  <a:pt x="0" y="6818870"/>
                </a:lnTo>
                <a:lnTo>
                  <a:pt x="0" y="0"/>
                </a:lnTo>
                <a:close/>
              </a:path>
            </a:pathLst>
          </a:custGeom>
          <a:blipFill>
            <a:blip r:embed="rId5"/>
            <a:stretch>
              <a:fillRect/>
            </a:stretch>
          </a:blipFill>
          <a:ln w="9525" cap="sq">
            <a:solidFill>
              <a:srgbClr val="000000"/>
            </a:solidFill>
            <a:prstDash val="solid"/>
            <a:miter/>
          </a:ln>
        </p:spPr>
        <p:txBody>
          <a:bodyPr/>
          <a:lstStyle/>
          <a:p>
            <a:endParaRPr lang="en-US"/>
          </a:p>
        </p:txBody>
      </p:sp>
      <p:sp>
        <p:nvSpPr>
          <p:cNvPr id="22" name="TextBox 22"/>
          <p:cNvSpPr txBox="1"/>
          <p:nvPr/>
        </p:nvSpPr>
        <p:spPr>
          <a:xfrm>
            <a:off x="12828951" y="8799516"/>
            <a:ext cx="11523242" cy="610402"/>
          </a:xfrm>
          <a:prstGeom prst="rect">
            <a:avLst/>
          </a:prstGeom>
        </p:spPr>
        <p:txBody>
          <a:bodyPr lIns="0" tIns="0" rIns="0" bIns="0" rtlCol="0" anchor="t">
            <a:spAutoFit/>
          </a:bodyPr>
          <a:lstStyle/>
          <a:p>
            <a:pPr marL="474345" lvl="1" indent="-237490" algn="l">
              <a:lnSpc>
                <a:spcPts val="5495"/>
              </a:lnSpc>
              <a:buFont typeface="Arial" panose="020B0604020202090204"/>
              <a:buChar char="•"/>
            </a:pPr>
            <a:r>
              <a:rPr lang="en-US" sz="2200">
                <a:solidFill>
                  <a:srgbClr val="030304"/>
                </a:solidFill>
                <a:latin typeface="TT Commons Pro" panose="020B0103030102020204"/>
                <a:ea typeface="TT Commons Pro" panose="020B0103030102020204"/>
                <a:cs typeface="TT Commons Pro" panose="020B0103030102020204"/>
                <a:sym typeface="TT Commons Pro" panose="020B0103030102020204"/>
              </a:rPr>
              <a:t>Schedule Data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2"/>
            <a:stretch>
              <a:fillRect t="-18335" r="-7769"/>
            </a:stretch>
          </a:blipFill>
          <a:ln cap="sq">
            <a:noFill/>
            <a:prstDash val="solid"/>
            <a:miter/>
          </a:ln>
        </p:spPr>
        <p:txBody>
          <a:bodyPr/>
          <a:lstStyle/>
          <a:p>
            <a:endParaRPr lang="en-US"/>
          </a:p>
        </p:txBody>
      </p:sp>
      <p:grpSp>
        <p:nvGrpSpPr>
          <p:cNvPr id="3" name="Group 3"/>
          <p:cNvGrpSpPr/>
          <p:nvPr/>
        </p:nvGrpSpPr>
        <p:grpSpPr>
          <a:xfrm>
            <a:off x="-281075" y="-403841"/>
            <a:ext cx="19190715" cy="1904678"/>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9643104" y="6154620"/>
            <a:ext cx="8772503" cy="4448718"/>
            <a:chOff x="0" y="0"/>
            <a:chExt cx="2310453" cy="1171679"/>
          </a:xfrm>
        </p:grpSpPr>
        <p:sp>
          <p:nvSpPr>
            <p:cNvPr id="7" name="Freeform 7"/>
            <p:cNvSpPr/>
            <p:nvPr/>
          </p:nvSpPr>
          <p:spPr>
            <a:xfrm>
              <a:off x="0" y="0"/>
              <a:ext cx="2310454" cy="1171679"/>
            </a:xfrm>
            <a:custGeom>
              <a:avLst/>
              <a:gdLst/>
              <a:ahLst/>
              <a:cxnLst/>
              <a:rect l="l" t="t" r="r" b="b"/>
              <a:pathLst>
                <a:path w="2310454" h="1171679">
                  <a:moveTo>
                    <a:pt x="0" y="0"/>
                  </a:moveTo>
                  <a:lnTo>
                    <a:pt x="2310454" y="0"/>
                  </a:lnTo>
                  <a:lnTo>
                    <a:pt x="2310454" y="1171679"/>
                  </a:lnTo>
                  <a:lnTo>
                    <a:pt x="0" y="1171679"/>
                  </a:lnTo>
                  <a:close/>
                </a:path>
              </a:pathLst>
            </a:custGeom>
            <a:solidFill>
              <a:srgbClr val="F7FAFB"/>
            </a:solidFill>
          </p:spPr>
          <p:txBody>
            <a:bodyPr/>
            <a:lstStyle/>
            <a:p>
              <a:endParaRPr lang="en-US"/>
            </a:p>
          </p:txBody>
        </p:sp>
        <p:sp>
          <p:nvSpPr>
            <p:cNvPr id="8" name="TextBox 8"/>
            <p:cNvSpPr txBox="1"/>
            <p:nvPr/>
          </p:nvSpPr>
          <p:spPr>
            <a:xfrm>
              <a:off x="0" y="-47625"/>
              <a:ext cx="2310453" cy="1219304"/>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175566" y="9924700"/>
            <a:ext cx="586125" cy="140401"/>
            <a:chOff x="0" y="0"/>
            <a:chExt cx="781500" cy="187202"/>
          </a:xfrm>
        </p:grpSpPr>
        <p:grpSp>
          <p:nvGrpSpPr>
            <p:cNvPr id="10" name="Group 10"/>
            <p:cNvGrpSpPr/>
            <p:nvPr/>
          </p:nvGrpSpPr>
          <p:grpSpPr>
            <a:xfrm>
              <a:off x="594298" y="0"/>
              <a:ext cx="187202" cy="18720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2" name="Group 12"/>
            <p:cNvGrpSpPr/>
            <p:nvPr/>
          </p:nvGrpSpPr>
          <p:grpSpPr>
            <a:xfrm>
              <a:off x="297149" y="0"/>
              <a:ext cx="187202" cy="187202"/>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4" name="Group 14"/>
            <p:cNvGrpSpPr/>
            <p:nvPr/>
          </p:nvGrpSpPr>
          <p:grpSpPr>
            <a:xfrm>
              <a:off x="0" y="0"/>
              <a:ext cx="187202" cy="18720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grpSp>
        <p:nvGrpSpPr>
          <p:cNvPr id="16" name="Group 16"/>
          <p:cNvGrpSpPr/>
          <p:nvPr/>
        </p:nvGrpSpPr>
        <p:grpSpPr>
          <a:xfrm>
            <a:off x="9643104" y="1509352"/>
            <a:ext cx="8644896" cy="4639398"/>
            <a:chOff x="0" y="0"/>
            <a:chExt cx="11526528" cy="6185864"/>
          </a:xfrm>
        </p:grpSpPr>
        <p:grpSp>
          <p:nvGrpSpPr>
            <p:cNvPr id="17" name="Group 17"/>
            <p:cNvGrpSpPr/>
            <p:nvPr/>
          </p:nvGrpSpPr>
          <p:grpSpPr>
            <a:xfrm>
              <a:off x="0" y="0"/>
              <a:ext cx="11526528" cy="6185864"/>
              <a:chOff x="0" y="0"/>
              <a:chExt cx="2276845" cy="1221899"/>
            </a:xfrm>
          </p:grpSpPr>
          <p:sp>
            <p:nvSpPr>
              <p:cNvPr id="18" name="Freeform 18"/>
              <p:cNvSpPr/>
              <p:nvPr/>
            </p:nvSpPr>
            <p:spPr>
              <a:xfrm>
                <a:off x="0" y="0"/>
                <a:ext cx="2276845" cy="1221899"/>
              </a:xfrm>
              <a:custGeom>
                <a:avLst/>
                <a:gdLst/>
                <a:ahLst/>
                <a:cxnLst/>
                <a:rect l="l" t="t" r="r" b="b"/>
                <a:pathLst>
                  <a:path w="2276845" h="1221899">
                    <a:moveTo>
                      <a:pt x="0" y="0"/>
                    </a:moveTo>
                    <a:lnTo>
                      <a:pt x="2276845" y="0"/>
                    </a:lnTo>
                    <a:lnTo>
                      <a:pt x="2276845" y="1221899"/>
                    </a:lnTo>
                    <a:lnTo>
                      <a:pt x="0" y="1221899"/>
                    </a:lnTo>
                    <a:close/>
                  </a:path>
                </a:pathLst>
              </a:custGeom>
              <a:solidFill>
                <a:srgbClr val="F7FAFB"/>
              </a:solidFill>
            </p:spPr>
            <p:txBody>
              <a:bodyPr/>
              <a:lstStyle/>
              <a:p>
                <a:endParaRPr lang="en-US"/>
              </a:p>
            </p:txBody>
          </p:sp>
          <p:sp>
            <p:nvSpPr>
              <p:cNvPr id="19" name="TextBox 19"/>
              <p:cNvSpPr txBox="1"/>
              <p:nvPr/>
            </p:nvSpPr>
            <p:spPr>
              <a:xfrm>
                <a:off x="0" y="-47625"/>
                <a:ext cx="2276845" cy="1269524"/>
              </a:xfrm>
              <a:prstGeom prst="rect">
                <a:avLst/>
              </a:prstGeom>
            </p:spPr>
            <p:txBody>
              <a:bodyPr lIns="50800" tIns="50800" rIns="50800" bIns="50800" rtlCol="0" anchor="ctr"/>
              <a:lstStyle/>
              <a:p>
                <a:pPr algn="ctr">
                  <a:lnSpc>
                    <a:spcPts val="3500"/>
                  </a:lnSpc>
                </a:pPr>
                <a:endParaRPr/>
              </a:p>
            </p:txBody>
          </p:sp>
        </p:grpSp>
        <p:sp>
          <p:nvSpPr>
            <p:cNvPr id="20" name="Freeform 20"/>
            <p:cNvSpPr/>
            <p:nvPr/>
          </p:nvSpPr>
          <p:spPr>
            <a:xfrm>
              <a:off x="396518" y="217975"/>
              <a:ext cx="10651620" cy="5738560"/>
            </a:xfrm>
            <a:custGeom>
              <a:avLst/>
              <a:gdLst/>
              <a:ahLst/>
              <a:cxnLst/>
              <a:rect l="l" t="t" r="r" b="b"/>
              <a:pathLst>
                <a:path w="10651620" h="5738560">
                  <a:moveTo>
                    <a:pt x="0" y="0"/>
                  </a:moveTo>
                  <a:lnTo>
                    <a:pt x="10651620" y="0"/>
                  </a:lnTo>
                  <a:lnTo>
                    <a:pt x="10651620" y="5738560"/>
                  </a:lnTo>
                  <a:lnTo>
                    <a:pt x="0" y="5738560"/>
                  </a:lnTo>
                  <a:lnTo>
                    <a:pt x="0" y="0"/>
                  </a:lnTo>
                  <a:close/>
                </a:path>
              </a:pathLst>
            </a:custGeom>
            <a:blipFill>
              <a:blip r:embed="rId3"/>
              <a:stretch>
                <a:fillRect/>
              </a:stretch>
            </a:blipFill>
          </p:spPr>
          <p:txBody>
            <a:bodyPr/>
            <a:lstStyle/>
            <a:p>
              <a:endParaRPr lang="en-US"/>
            </a:p>
          </p:txBody>
        </p:sp>
      </p:grpSp>
      <p:sp>
        <p:nvSpPr>
          <p:cNvPr id="21" name="AutoShape 21"/>
          <p:cNvSpPr/>
          <p:nvPr/>
        </p:nvSpPr>
        <p:spPr>
          <a:xfrm>
            <a:off x="9633579" y="6148750"/>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22" name="AutoShape 22"/>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23" name="AutoShape 23"/>
          <p:cNvSpPr/>
          <p:nvPr/>
        </p:nvSpPr>
        <p:spPr>
          <a:xfrm flipH="1" flipV="1">
            <a:off x="9633579" y="1500837"/>
            <a:ext cx="0" cy="9513616"/>
          </a:xfrm>
          <a:prstGeom prst="line">
            <a:avLst/>
          </a:prstGeom>
          <a:ln w="19050" cap="flat">
            <a:solidFill>
              <a:srgbClr val="000000"/>
            </a:solidFill>
            <a:prstDash val="solid"/>
            <a:headEnd type="none" w="sm" len="sm"/>
            <a:tailEnd type="none" w="sm" len="sm"/>
          </a:ln>
        </p:spPr>
        <p:txBody>
          <a:bodyPr/>
          <a:lstStyle/>
          <a:p>
            <a:endParaRPr lang="en-US"/>
          </a:p>
        </p:txBody>
      </p:sp>
      <p:sp>
        <p:nvSpPr>
          <p:cNvPr id="24" name="Freeform 24"/>
          <p:cNvSpPr/>
          <p:nvPr/>
        </p:nvSpPr>
        <p:spPr>
          <a:xfrm>
            <a:off x="9690321" y="6616491"/>
            <a:ext cx="8452196" cy="2885920"/>
          </a:xfrm>
          <a:custGeom>
            <a:avLst/>
            <a:gdLst/>
            <a:ahLst/>
            <a:cxnLst/>
            <a:rect l="l" t="t" r="r" b="b"/>
            <a:pathLst>
              <a:path w="8452196" h="2885920">
                <a:moveTo>
                  <a:pt x="0" y="0"/>
                </a:moveTo>
                <a:lnTo>
                  <a:pt x="8452197" y="0"/>
                </a:lnTo>
                <a:lnTo>
                  <a:pt x="8452197" y="2885920"/>
                </a:lnTo>
                <a:lnTo>
                  <a:pt x="0" y="2885920"/>
                </a:lnTo>
                <a:lnTo>
                  <a:pt x="0" y="0"/>
                </a:lnTo>
                <a:close/>
              </a:path>
            </a:pathLst>
          </a:custGeom>
          <a:blipFill>
            <a:blip r:embed="rId4"/>
            <a:stretch>
              <a:fillRect l="-1291" t="-8870" r="-2325"/>
            </a:stretch>
          </a:blipFill>
        </p:spPr>
        <p:txBody>
          <a:bodyPr/>
          <a:lstStyle/>
          <a:p>
            <a:endParaRPr lang="en-US"/>
          </a:p>
        </p:txBody>
      </p:sp>
      <p:sp>
        <p:nvSpPr>
          <p:cNvPr id="25" name="TextBox 25"/>
          <p:cNvSpPr txBox="1"/>
          <p:nvPr/>
        </p:nvSpPr>
        <p:spPr>
          <a:xfrm>
            <a:off x="175566" y="1774420"/>
            <a:ext cx="9138716" cy="2640760"/>
          </a:xfrm>
          <a:prstGeom prst="rect">
            <a:avLst/>
          </a:prstGeom>
        </p:spPr>
        <p:txBody>
          <a:bodyPr lIns="0" tIns="0" rIns="0" bIns="0" rtlCol="0" anchor="t">
            <a:spAutoFit/>
          </a:bodyPr>
          <a:lstStyle/>
          <a:p>
            <a:pPr algn="l">
              <a:lnSpc>
                <a:spcPts val="5390"/>
              </a:lnSpc>
            </a:pPr>
            <a:r>
              <a:rPr lang="en-US" sz="2695">
                <a:solidFill>
                  <a:srgbClr val="000000"/>
                </a:solidFill>
                <a:latin typeface="TT Commons Pro" panose="020B0103030102020204"/>
                <a:ea typeface="TT Commons Pro" panose="020B0103030102020204"/>
                <a:cs typeface="TT Commons Pro" panose="020B0103030102020204"/>
                <a:sym typeface="TT Commons Pro" panose="020B0103030102020204"/>
              </a:rPr>
              <a:t>The LangGraph framework allows to implement AI Agents that use </a:t>
            </a:r>
            <a:r>
              <a:rPr lang="en-US" sz="2695" b="1">
                <a:solidFill>
                  <a:srgbClr val="000000"/>
                </a:solidFill>
                <a:latin typeface="TT Commons Pro Bold"/>
                <a:ea typeface="TT Commons Pro Bold"/>
                <a:cs typeface="TT Commons Pro Bold"/>
                <a:sym typeface="TT Commons Pro Bold"/>
              </a:rPr>
              <a:t>nodes</a:t>
            </a:r>
            <a:r>
              <a:rPr lang="en-US" sz="2695">
                <a:solidFill>
                  <a:srgbClr val="000000"/>
                </a:solidFill>
                <a:latin typeface="TT Commons Pro" panose="020B0103030102020204"/>
                <a:ea typeface="TT Commons Pro" panose="020B0103030102020204"/>
                <a:cs typeface="TT Commons Pro" panose="020B0103030102020204"/>
                <a:sym typeface="TT Commons Pro" panose="020B0103030102020204"/>
              </a:rPr>
              <a:t> as their tools. The agent can make a decision to invoke a certain tool to get relevant information and provide a response informed by real-world data.</a:t>
            </a:r>
          </a:p>
        </p:txBody>
      </p:sp>
      <p:sp>
        <p:nvSpPr>
          <p:cNvPr id="26" name="TextBox 26"/>
          <p:cNvSpPr txBox="1"/>
          <p:nvPr/>
        </p:nvSpPr>
        <p:spPr>
          <a:xfrm>
            <a:off x="175566" y="905239"/>
            <a:ext cx="8391990" cy="350411"/>
          </a:xfrm>
          <a:prstGeom prst="rect">
            <a:avLst/>
          </a:prstGeom>
        </p:spPr>
        <p:txBody>
          <a:bodyPr lIns="0" tIns="0" rIns="0" bIns="0" rtlCol="0" anchor="t">
            <a:spAutoFit/>
          </a:bodyPr>
          <a:lstStyle/>
          <a:p>
            <a:pPr marL="0" lvl="0" indent="0" algn="l">
              <a:lnSpc>
                <a:spcPts val="2745"/>
              </a:lnSpc>
              <a:spcBef>
                <a:spcPct val="0"/>
              </a:spcBef>
            </a:pPr>
            <a:r>
              <a:rPr lang="en-US" sz="2285" spc="157">
                <a:solidFill>
                  <a:srgbClr val="030304"/>
                </a:solidFill>
                <a:latin typeface="Now" panose="00000500000000000000"/>
                <a:ea typeface="Now" panose="00000500000000000000"/>
                <a:cs typeface="Now" panose="00000500000000000000"/>
                <a:sym typeface="Now" panose="00000500000000000000"/>
              </a:rPr>
              <a:t>IMPLEMENTATION DETAILS</a:t>
            </a:r>
          </a:p>
        </p:txBody>
      </p:sp>
      <p:sp>
        <p:nvSpPr>
          <p:cNvPr id="27" name="TextBox 27"/>
          <p:cNvSpPr txBox="1"/>
          <p:nvPr/>
        </p:nvSpPr>
        <p:spPr>
          <a:xfrm>
            <a:off x="175566" y="265906"/>
            <a:ext cx="8391990" cy="681325"/>
          </a:xfrm>
          <a:prstGeom prst="rect">
            <a:avLst/>
          </a:prstGeom>
        </p:spPr>
        <p:txBody>
          <a:bodyPr lIns="0" tIns="0" rIns="0" bIns="0" rtlCol="0" anchor="t">
            <a:spAutoFit/>
          </a:bodyPr>
          <a:lstStyle/>
          <a:p>
            <a:pPr marL="0" lvl="0" indent="0" algn="l">
              <a:lnSpc>
                <a:spcPts val="5070"/>
              </a:lnSpc>
              <a:spcBef>
                <a:spcPct val="0"/>
              </a:spcBef>
            </a:pPr>
            <a:r>
              <a:rPr lang="en-US" sz="4970" spc="-64">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28" name="TextBox 28"/>
          <p:cNvSpPr txBox="1"/>
          <p:nvPr/>
        </p:nvSpPr>
        <p:spPr>
          <a:xfrm>
            <a:off x="17051024" y="298866"/>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14</a:t>
            </a:r>
          </a:p>
        </p:txBody>
      </p:sp>
      <p:sp>
        <p:nvSpPr>
          <p:cNvPr id="29" name="TextBox 29"/>
          <p:cNvSpPr txBox="1"/>
          <p:nvPr/>
        </p:nvSpPr>
        <p:spPr>
          <a:xfrm>
            <a:off x="175566" y="4748555"/>
            <a:ext cx="9336191" cy="611935"/>
          </a:xfrm>
          <a:prstGeom prst="rect">
            <a:avLst/>
          </a:prstGeom>
        </p:spPr>
        <p:txBody>
          <a:bodyPr lIns="0" tIns="0" rIns="0" bIns="0" rtlCol="0" anchor="t">
            <a:spAutoFit/>
          </a:bodyPr>
          <a:lstStyle/>
          <a:p>
            <a:pPr algn="l">
              <a:lnSpc>
                <a:spcPts val="5390"/>
              </a:lnSpc>
            </a:pPr>
            <a:r>
              <a:rPr lang="en-US" sz="2695">
                <a:solidFill>
                  <a:srgbClr val="000000"/>
                </a:solidFill>
                <a:latin typeface="TT Commons Pro" panose="020B0103030102020204"/>
                <a:ea typeface="TT Commons Pro" panose="020B0103030102020204"/>
                <a:cs typeface="TT Commons Pro" panose="020B0103030102020204"/>
                <a:sym typeface="TT Commons Pro" panose="020B0103030102020204"/>
              </a:rPr>
              <a:t>Nodes that we have implemented are:</a:t>
            </a:r>
          </a:p>
        </p:txBody>
      </p:sp>
      <p:sp>
        <p:nvSpPr>
          <p:cNvPr id="30" name="TextBox 30"/>
          <p:cNvSpPr txBox="1"/>
          <p:nvPr/>
        </p:nvSpPr>
        <p:spPr>
          <a:xfrm>
            <a:off x="175566" y="5474974"/>
            <a:ext cx="8728177" cy="2993320"/>
          </a:xfrm>
          <a:prstGeom prst="rect">
            <a:avLst/>
          </a:prstGeom>
        </p:spPr>
        <p:txBody>
          <a:bodyPr lIns="0" tIns="0" rIns="0" bIns="0" rtlCol="0" anchor="t">
            <a:spAutoFit/>
          </a:bodyPr>
          <a:lstStyle/>
          <a:p>
            <a:pPr marL="487045" lvl="1" indent="-243205" algn="l">
              <a:lnSpc>
                <a:spcPts val="4825"/>
              </a:lnSpc>
              <a:buFont typeface="Arial" panose="020B0604020202090204"/>
              <a:buChar char="•"/>
            </a:pPr>
            <a:r>
              <a:rPr lang="en-US" sz="2255" b="1" dirty="0">
                <a:solidFill>
                  <a:srgbClr val="000000"/>
                </a:solidFill>
                <a:latin typeface="TT Commons Pro Bold"/>
                <a:ea typeface="TT Commons Pro Bold"/>
                <a:cs typeface="TT Commons Pro Bold"/>
                <a:sym typeface="TT Commons Pro Bold"/>
              </a:rPr>
              <a:t>General Question Node</a:t>
            </a:r>
            <a:r>
              <a:rPr lang="en-US" sz="2255" dirty="0">
                <a:solidFill>
                  <a:srgbClr val="000000"/>
                </a:solidFill>
                <a:latin typeface="TT Commons Pro" panose="020B0103030102020204"/>
                <a:ea typeface="TT Commons Pro" panose="020B0103030102020204"/>
                <a:cs typeface="TT Commons Pro" panose="020B0103030102020204"/>
                <a:sym typeface="TT Commons Pro" panose="020B0103030102020204"/>
              </a:rPr>
              <a:t> - answers general user questions regarding university courses, fees, </a:t>
            </a:r>
            <a:r>
              <a:rPr lang="en-US" sz="2255" dirty="0" err="1">
                <a:solidFill>
                  <a:srgbClr val="000000"/>
                </a:solidFill>
                <a:latin typeface="TT Commons Pro" panose="020B0103030102020204"/>
                <a:ea typeface="TT Commons Pro" panose="020B0103030102020204"/>
                <a:cs typeface="TT Commons Pro" panose="020B0103030102020204"/>
                <a:sym typeface="TT Commons Pro" panose="020B0103030102020204"/>
              </a:rPr>
              <a:t>programme</a:t>
            </a:r>
            <a:r>
              <a:rPr lang="en-US" sz="2255" dirty="0">
                <a:solidFill>
                  <a:srgbClr val="000000"/>
                </a:solidFill>
                <a:latin typeface="TT Commons Pro" panose="020B0103030102020204"/>
                <a:ea typeface="TT Commons Pro" panose="020B0103030102020204"/>
                <a:cs typeface="TT Commons Pro" panose="020B0103030102020204"/>
                <a:sym typeface="TT Commons Pro" panose="020B0103030102020204"/>
              </a:rPr>
              <a:t> contents, etc. </a:t>
            </a:r>
            <a:r>
              <a:rPr lang="en-US" sz="2255" b="1" dirty="0">
                <a:solidFill>
                  <a:srgbClr val="000000"/>
                </a:solidFill>
                <a:latin typeface="TT Commons Pro Bold"/>
                <a:ea typeface="TT Commons Pro Bold"/>
                <a:cs typeface="TT Commons Pro Bold"/>
                <a:sym typeface="TT Commons Pro Bold"/>
              </a:rPr>
              <a:t>Schedule Question Node</a:t>
            </a:r>
            <a:r>
              <a:rPr lang="en-US" sz="2255" dirty="0">
                <a:solidFill>
                  <a:srgbClr val="000000"/>
                </a:solidFill>
                <a:latin typeface="TT Commons Pro" panose="020B0103030102020204"/>
                <a:ea typeface="TT Commons Pro" panose="020B0103030102020204"/>
                <a:cs typeface="TT Commons Pro" panose="020B0103030102020204"/>
                <a:sym typeface="TT Commons Pro" panose="020B0103030102020204"/>
              </a:rPr>
              <a:t> - allows to fetch room numbers, instructor names, buildings, time of lessons. </a:t>
            </a:r>
          </a:p>
          <a:p>
            <a:pPr marL="487045" lvl="1" indent="-243205" algn="l">
              <a:lnSpc>
                <a:spcPts val="4825"/>
              </a:lnSpc>
              <a:buFont typeface="Arial" panose="020B0604020202090204"/>
              <a:buChar char="•"/>
            </a:pPr>
            <a:r>
              <a:rPr lang="en-US" sz="2255" b="1" dirty="0">
                <a:solidFill>
                  <a:srgbClr val="000000"/>
                </a:solidFill>
                <a:latin typeface="TT Commons Pro Bold"/>
                <a:ea typeface="TT Commons Pro Bold"/>
                <a:cs typeface="TT Commons Pro Bold"/>
                <a:sym typeface="TT Commons Pro Bold"/>
              </a:rPr>
              <a:t>Form Node </a:t>
            </a:r>
            <a:r>
              <a:rPr lang="en-US" sz="2255" dirty="0">
                <a:solidFill>
                  <a:srgbClr val="000000"/>
                </a:solidFill>
                <a:latin typeface="TT Commons Pro" panose="020B0103030102020204"/>
                <a:ea typeface="TT Commons Pro" panose="020B0103030102020204"/>
                <a:cs typeface="TT Commons Pro" panose="020B0103030102020204"/>
                <a:sym typeface="TT Commons Pro" panose="020B0103030102020204"/>
              </a:rPr>
              <a:t>- fetches URLs for forms to fill out.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2"/>
            <a:stretch>
              <a:fillRect t="-18335" r="-7769"/>
            </a:stretch>
          </a:blipFill>
          <a:ln cap="sq">
            <a:noFill/>
            <a:prstDash val="solid"/>
            <a:miter/>
          </a:ln>
        </p:spPr>
        <p:txBody>
          <a:bodyPr/>
          <a:lstStyle/>
          <a:p>
            <a:endParaRPr lang="en-US"/>
          </a:p>
        </p:txBody>
      </p:sp>
      <p:grpSp>
        <p:nvGrpSpPr>
          <p:cNvPr id="3" name="Group 3"/>
          <p:cNvGrpSpPr/>
          <p:nvPr/>
        </p:nvGrpSpPr>
        <p:grpSpPr>
          <a:xfrm>
            <a:off x="-281075" y="-403841"/>
            <a:ext cx="19190715" cy="1904678"/>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175566" y="9924700"/>
            <a:ext cx="586125" cy="140401"/>
            <a:chOff x="0" y="0"/>
            <a:chExt cx="781500" cy="187202"/>
          </a:xfrm>
        </p:grpSpPr>
        <p:grpSp>
          <p:nvGrpSpPr>
            <p:cNvPr id="7" name="Group 7"/>
            <p:cNvGrpSpPr/>
            <p:nvPr/>
          </p:nvGrpSpPr>
          <p:grpSpPr>
            <a:xfrm>
              <a:off x="594298" y="0"/>
              <a:ext cx="187202" cy="187202"/>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p:cNvGrpSpPr/>
            <p:nvPr/>
          </p:nvGrpSpPr>
          <p:grpSpPr>
            <a:xfrm>
              <a:off x="297149" y="0"/>
              <a:ext cx="187202" cy="18720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p:cNvGrpSpPr/>
            <p:nvPr/>
          </p:nvGrpSpPr>
          <p:grpSpPr>
            <a:xfrm>
              <a:off x="0" y="0"/>
              <a:ext cx="187202" cy="18720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13" name="AutoShape 13"/>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175566" y="905239"/>
            <a:ext cx="9727489" cy="350411"/>
          </a:xfrm>
          <a:prstGeom prst="rect">
            <a:avLst/>
          </a:prstGeom>
        </p:spPr>
        <p:txBody>
          <a:bodyPr lIns="0" tIns="0" rIns="0" bIns="0" rtlCol="0" anchor="t">
            <a:spAutoFit/>
          </a:bodyPr>
          <a:lstStyle/>
          <a:p>
            <a:pPr marL="0" lvl="0" indent="0" algn="l">
              <a:lnSpc>
                <a:spcPts val="2745"/>
              </a:lnSpc>
              <a:spcBef>
                <a:spcPct val="0"/>
              </a:spcBef>
            </a:pPr>
            <a:r>
              <a:rPr lang="en-US" sz="2285" spc="157">
                <a:solidFill>
                  <a:srgbClr val="030304"/>
                </a:solidFill>
                <a:latin typeface="Now" panose="00000500000000000000"/>
                <a:ea typeface="Now" panose="00000500000000000000"/>
                <a:cs typeface="Now" panose="00000500000000000000"/>
                <a:sym typeface="Now" panose="00000500000000000000"/>
              </a:rPr>
              <a:t>IMPLEMENTATION DETAILS - GENERAL QUESTION NODE</a:t>
            </a:r>
          </a:p>
        </p:txBody>
      </p:sp>
      <p:sp>
        <p:nvSpPr>
          <p:cNvPr id="15" name="TextBox 15"/>
          <p:cNvSpPr txBox="1"/>
          <p:nvPr/>
        </p:nvSpPr>
        <p:spPr>
          <a:xfrm>
            <a:off x="175566" y="265906"/>
            <a:ext cx="8391990" cy="681325"/>
          </a:xfrm>
          <a:prstGeom prst="rect">
            <a:avLst/>
          </a:prstGeom>
        </p:spPr>
        <p:txBody>
          <a:bodyPr lIns="0" tIns="0" rIns="0" bIns="0" rtlCol="0" anchor="t">
            <a:spAutoFit/>
          </a:bodyPr>
          <a:lstStyle/>
          <a:p>
            <a:pPr marL="0" lvl="0" indent="0" algn="l">
              <a:lnSpc>
                <a:spcPts val="5070"/>
              </a:lnSpc>
              <a:spcBef>
                <a:spcPct val="0"/>
              </a:spcBef>
            </a:pPr>
            <a:r>
              <a:rPr lang="en-US" sz="4970" spc="-64">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16" name="TextBox 16"/>
          <p:cNvSpPr txBox="1"/>
          <p:nvPr/>
        </p:nvSpPr>
        <p:spPr>
          <a:xfrm>
            <a:off x="17051024" y="298866"/>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15</a:t>
            </a:r>
          </a:p>
        </p:txBody>
      </p:sp>
      <p:sp>
        <p:nvSpPr>
          <p:cNvPr id="17" name="TextBox 17"/>
          <p:cNvSpPr txBox="1"/>
          <p:nvPr/>
        </p:nvSpPr>
        <p:spPr>
          <a:xfrm>
            <a:off x="0" y="1653990"/>
            <a:ext cx="17622294" cy="7161480"/>
          </a:xfrm>
          <a:prstGeom prst="rect">
            <a:avLst/>
          </a:prstGeom>
        </p:spPr>
        <p:txBody>
          <a:bodyPr lIns="0" tIns="0" rIns="0" bIns="0" rtlCol="0" anchor="t">
            <a:spAutoFit/>
          </a:bodyPr>
          <a:lstStyle/>
          <a:p>
            <a:pPr marL="621030" lvl="1" indent="-310515" algn="l">
              <a:lnSpc>
                <a:spcPts val="7190"/>
              </a:lnSpc>
              <a:buFont typeface="Arial" panose="020B0604020202090204"/>
              <a:buChar char="•"/>
            </a:pPr>
            <a:r>
              <a:rPr lang="en-US" sz="2875" b="1" dirty="0">
                <a:solidFill>
                  <a:srgbClr val="000000"/>
                </a:solidFill>
                <a:latin typeface="TT Commons Pro Bold"/>
                <a:ea typeface="TT Commons Pro Bold"/>
                <a:cs typeface="TT Commons Pro Bold"/>
                <a:sym typeface="TT Commons Pro Bold"/>
              </a:rPr>
              <a:t>The General Question Node</a:t>
            </a:r>
            <a:r>
              <a:rPr lang="en-US" sz="2875" dirty="0">
                <a:solidFill>
                  <a:srgbClr val="000000"/>
                </a:solidFill>
                <a:latin typeface="TT Commons Pro" panose="020B0103030102020204"/>
                <a:ea typeface="TT Commons Pro" panose="020B0103030102020204"/>
                <a:cs typeface="TT Commons Pro" panose="020B0103030102020204"/>
                <a:sym typeface="TT Commons Pro" panose="020B0103030102020204"/>
              </a:rPr>
              <a:t> is informed by web-scraped URLs and university documentation, e.g. PDF files, course brochures, guides and other files that are freely accessible and represent public knowledge regarding the university. </a:t>
            </a:r>
          </a:p>
          <a:p>
            <a:pPr marL="621030" lvl="1" indent="-310515" algn="l">
              <a:lnSpc>
                <a:spcPts val="7190"/>
              </a:lnSpc>
              <a:buFont typeface="Arial" panose="020B0604020202090204"/>
              <a:buChar char="•"/>
            </a:pPr>
            <a:r>
              <a:rPr lang="en-US" sz="2875" dirty="0">
                <a:solidFill>
                  <a:srgbClr val="000000"/>
                </a:solidFill>
                <a:latin typeface="TT Commons Pro" panose="020B0103030102020204"/>
                <a:ea typeface="TT Commons Pro" panose="020B0103030102020204"/>
                <a:cs typeface="TT Commons Pro" panose="020B0103030102020204"/>
                <a:sym typeface="TT Commons Pro" panose="020B0103030102020204"/>
              </a:rPr>
              <a:t>This node is the backbone of the chatbot, since it contains the most information about courses, work processes and other aspects.</a:t>
            </a:r>
          </a:p>
          <a:p>
            <a:pPr marL="621030" lvl="1" indent="-310515" algn="l">
              <a:lnSpc>
                <a:spcPts val="7190"/>
              </a:lnSpc>
              <a:buFont typeface="Arial" panose="020B0604020202090204"/>
              <a:buChar char="•"/>
            </a:pPr>
            <a:r>
              <a:rPr lang="en-US" sz="2875" dirty="0">
                <a:solidFill>
                  <a:srgbClr val="000000"/>
                </a:solidFill>
                <a:latin typeface="TT Commons Pro" panose="020B0103030102020204"/>
                <a:ea typeface="TT Commons Pro" panose="020B0103030102020204"/>
                <a:cs typeface="TT Commons Pro" panose="020B0103030102020204"/>
                <a:sym typeface="TT Commons Pro" panose="020B0103030102020204"/>
              </a:rPr>
              <a:t>The node draws information from </a:t>
            </a:r>
            <a:r>
              <a:rPr lang="en-US" sz="2875" b="1" dirty="0">
                <a:solidFill>
                  <a:srgbClr val="000000"/>
                </a:solidFill>
                <a:latin typeface="TT Commons Pro Bold"/>
                <a:ea typeface="TT Commons Pro Bold"/>
                <a:cs typeface="TT Commons Pro Bold"/>
                <a:sym typeface="TT Commons Pro Bold"/>
              </a:rPr>
              <a:t>a </a:t>
            </a:r>
            <a:r>
              <a:rPr lang="en-US" sz="2875" b="1" dirty="0" err="1">
                <a:solidFill>
                  <a:srgbClr val="000000"/>
                </a:solidFill>
                <a:latin typeface="TT Commons Pro Bold"/>
                <a:ea typeface="TT Commons Pro Bold"/>
                <a:cs typeface="TT Commons Pro Bold"/>
                <a:sym typeface="TT Commons Pro Bold"/>
              </a:rPr>
              <a:t>PineCone</a:t>
            </a:r>
            <a:r>
              <a:rPr lang="en-US" sz="2875" b="1" dirty="0">
                <a:solidFill>
                  <a:srgbClr val="000000"/>
                </a:solidFill>
                <a:latin typeface="TT Commons Pro Bold"/>
                <a:ea typeface="TT Commons Pro Bold"/>
                <a:cs typeface="TT Commons Pro Bold"/>
                <a:sym typeface="TT Commons Pro Bold"/>
              </a:rPr>
              <a:t> index </a:t>
            </a:r>
            <a:r>
              <a:rPr lang="en-US" sz="2875" dirty="0">
                <a:solidFill>
                  <a:srgbClr val="000000"/>
                </a:solidFill>
                <a:latin typeface="TT Commons Pro" panose="020B0103030102020204"/>
                <a:ea typeface="TT Commons Pro" panose="020B0103030102020204"/>
                <a:cs typeface="TT Commons Pro" panose="020B0103030102020204"/>
                <a:sym typeface="TT Commons Pro" panose="020B0103030102020204"/>
              </a:rPr>
              <a:t>that contains </a:t>
            </a:r>
            <a:r>
              <a:rPr lang="en-US" sz="2875" b="1" dirty="0">
                <a:solidFill>
                  <a:srgbClr val="000000"/>
                </a:solidFill>
                <a:latin typeface="TT Commons Pro Bold"/>
                <a:ea typeface="TT Commons Pro Bold"/>
                <a:cs typeface="TT Commons Pro Bold"/>
                <a:sym typeface="TT Commons Pro Bold"/>
              </a:rPr>
              <a:t>embeddings</a:t>
            </a:r>
            <a:r>
              <a:rPr lang="en-US" sz="2875" dirty="0">
                <a:solidFill>
                  <a:srgbClr val="000000"/>
                </a:solidFill>
                <a:latin typeface="TT Commons Pro" panose="020B0103030102020204"/>
                <a:ea typeface="TT Commons Pro" panose="020B0103030102020204"/>
                <a:cs typeface="TT Commons Pro" panose="020B0103030102020204"/>
                <a:sym typeface="TT Commons Pro" panose="020B0103030102020204"/>
              </a:rPr>
              <a:t> for the aforementioned files. </a:t>
            </a:r>
          </a:p>
          <a:p>
            <a:pPr marL="621030" lvl="1" indent="-310515" algn="l">
              <a:lnSpc>
                <a:spcPts val="7190"/>
              </a:lnSpc>
              <a:buFont typeface="Arial" panose="020B0604020202090204"/>
              <a:buChar char="•"/>
            </a:pPr>
            <a:r>
              <a:rPr lang="en-US" sz="2875" dirty="0">
                <a:solidFill>
                  <a:srgbClr val="000000"/>
                </a:solidFill>
                <a:latin typeface="TT Commons Pro" panose="020B0103030102020204"/>
                <a:ea typeface="TT Commons Pro" panose="020B0103030102020204"/>
                <a:cs typeface="TT Commons Pro" panose="020B0103030102020204"/>
                <a:sym typeface="TT Commons Pro" panose="020B0103030102020204"/>
              </a:rPr>
              <a:t>Links to URLs have been embedded as metadata, which means that the user can always be routed to a website and examine it personally if needs be.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2"/>
            <a:stretch>
              <a:fillRect t="-18335" r="-7769"/>
            </a:stretch>
          </a:blipFill>
          <a:ln cap="sq">
            <a:noFill/>
            <a:prstDash val="solid"/>
            <a:miter/>
          </a:ln>
        </p:spPr>
        <p:txBody>
          <a:bodyPr/>
          <a:lstStyle/>
          <a:p>
            <a:endParaRPr lang="en-US"/>
          </a:p>
        </p:txBody>
      </p:sp>
      <p:grpSp>
        <p:nvGrpSpPr>
          <p:cNvPr id="3" name="Group 3"/>
          <p:cNvGrpSpPr/>
          <p:nvPr/>
        </p:nvGrpSpPr>
        <p:grpSpPr>
          <a:xfrm>
            <a:off x="-281075" y="-403841"/>
            <a:ext cx="19190715" cy="1904678"/>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sp>
        <p:nvSpPr>
          <p:cNvPr id="6" name="AutoShape 6"/>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7" name="TextBox 7"/>
          <p:cNvSpPr txBox="1"/>
          <p:nvPr/>
        </p:nvSpPr>
        <p:spPr>
          <a:xfrm>
            <a:off x="175566" y="905239"/>
            <a:ext cx="9727489" cy="350411"/>
          </a:xfrm>
          <a:prstGeom prst="rect">
            <a:avLst/>
          </a:prstGeom>
        </p:spPr>
        <p:txBody>
          <a:bodyPr lIns="0" tIns="0" rIns="0" bIns="0" rtlCol="0" anchor="t">
            <a:spAutoFit/>
          </a:bodyPr>
          <a:lstStyle/>
          <a:p>
            <a:pPr marL="0" lvl="0" indent="0" algn="l">
              <a:lnSpc>
                <a:spcPts val="2745"/>
              </a:lnSpc>
              <a:spcBef>
                <a:spcPct val="0"/>
              </a:spcBef>
            </a:pPr>
            <a:r>
              <a:rPr lang="en-US" sz="2285" spc="157">
                <a:solidFill>
                  <a:srgbClr val="030304"/>
                </a:solidFill>
                <a:latin typeface="Now" panose="00000500000000000000"/>
                <a:ea typeface="Now" panose="00000500000000000000"/>
                <a:cs typeface="Now" panose="00000500000000000000"/>
                <a:sym typeface="Now" panose="00000500000000000000"/>
              </a:rPr>
              <a:t>IMPLEMENTATION DETAILS - SCHEDULE NODE</a:t>
            </a:r>
          </a:p>
        </p:txBody>
      </p:sp>
      <p:sp>
        <p:nvSpPr>
          <p:cNvPr id="8" name="TextBox 8"/>
          <p:cNvSpPr txBox="1"/>
          <p:nvPr/>
        </p:nvSpPr>
        <p:spPr>
          <a:xfrm>
            <a:off x="175566" y="265906"/>
            <a:ext cx="8391990" cy="681325"/>
          </a:xfrm>
          <a:prstGeom prst="rect">
            <a:avLst/>
          </a:prstGeom>
        </p:spPr>
        <p:txBody>
          <a:bodyPr lIns="0" tIns="0" rIns="0" bIns="0" rtlCol="0" anchor="t">
            <a:spAutoFit/>
          </a:bodyPr>
          <a:lstStyle/>
          <a:p>
            <a:pPr marL="0" lvl="0" indent="0" algn="l">
              <a:lnSpc>
                <a:spcPts val="5070"/>
              </a:lnSpc>
              <a:spcBef>
                <a:spcPct val="0"/>
              </a:spcBef>
            </a:pPr>
            <a:r>
              <a:rPr lang="en-US" sz="4970" spc="-64">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9" name="TextBox 9"/>
          <p:cNvSpPr txBox="1"/>
          <p:nvPr/>
        </p:nvSpPr>
        <p:spPr>
          <a:xfrm>
            <a:off x="17051024" y="298866"/>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16</a:t>
            </a:r>
          </a:p>
        </p:txBody>
      </p:sp>
      <p:sp>
        <p:nvSpPr>
          <p:cNvPr id="10" name="TextBox 10"/>
          <p:cNvSpPr txBox="1"/>
          <p:nvPr/>
        </p:nvSpPr>
        <p:spPr>
          <a:xfrm>
            <a:off x="-24777" y="1434162"/>
            <a:ext cx="17731817" cy="2377352"/>
          </a:xfrm>
          <a:prstGeom prst="rect">
            <a:avLst/>
          </a:prstGeom>
        </p:spPr>
        <p:txBody>
          <a:bodyPr lIns="0" tIns="0" rIns="0" bIns="0" rtlCol="0" anchor="t">
            <a:spAutoFit/>
          </a:bodyPr>
          <a:lstStyle/>
          <a:p>
            <a:pPr marL="587375" lvl="1" indent="-294005" algn="l">
              <a:lnSpc>
                <a:spcPts val="6505"/>
              </a:lnSpc>
              <a:buFont typeface="Arial" panose="020B0604020202090204"/>
              <a:buChar char="•"/>
            </a:pPr>
            <a:r>
              <a:rPr lang="en-US" sz="2720" b="1">
                <a:solidFill>
                  <a:srgbClr val="000000"/>
                </a:solidFill>
                <a:latin typeface="TT Commons Pro Bold"/>
                <a:ea typeface="TT Commons Pro Bold"/>
                <a:cs typeface="TT Commons Pro Bold"/>
                <a:sym typeface="TT Commons Pro Bold"/>
              </a:rPr>
              <a:t>The Schedule Node</a:t>
            </a:r>
            <a:r>
              <a:rPr lang="en-US" sz="2720">
                <a:solidFill>
                  <a:srgbClr val="000000"/>
                </a:solidFill>
                <a:latin typeface="TT Commons Pro" panose="020B0103030102020204"/>
                <a:ea typeface="TT Commons Pro" panose="020B0103030102020204"/>
                <a:cs typeface="TT Commons Pro" panose="020B0103030102020204"/>
                <a:sym typeface="TT Commons Pro" panose="020B0103030102020204"/>
              </a:rPr>
              <a:t> is informed by schedule PDF files that list all the subjects in a certain department.</a:t>
            </a:r>
          </a:p>
          <a:p>
            <a:pPr marL="587375" lvl="1" indent="-294005" algn="l">
              <a:lnSpc>
                <a:spcPts val="6505"/>
              </a:lnSpc>
              <a:buFont typeface="Arial" panose="020B0604020202090204"/>
              <a:buChar char="•"/>
            </a:pPr>
            <a:r>
              <a:rPr lang="en-US" sz="2720">
                <a:solidFill>
                  <a:srgbClr val="000000"/>
                </a:solidFill>
                <a:latin typeface="TT Commons Pro" panose="020B0103030102020204"/>
                <a:ea typeface="TT Commons Pro" panose="020B0103030102020204"/>
                <a:cs typeface="TT Commons Pro" panose="020B0103030102020204"/>
                <a:sym typeface="TT Commons Pro" panose="020B0103030102020204"/>
              </a:rPr>
              <a:t>It allows to fetch precise information about lessons, rooms, professors and ECTS points.</a:t>
            </a:r>
          </a:p>
          <a:p>
            <a:pPr marL="587375" lvl="1" indent="-294005" algn="l">
              <a:lnSpc>
                <a:spcPts val="6505"/>
              </a:lnSpc>
              <a:buFont typeface="Arial" panose="020B0604020202090204"/>
              <a:buChar char="•"/>
            </a:pPr>
            <a:r>
              <a:rPr lang="en-US" sz="2720">
                <a:solidFill>
                  <a:srgbClr val="000000"/>
                </a:solidFill>
                <a:latin typeface="TT Commons Pro" panose="020B0103030102020204"/>
                <a:ea typeface="TT Commons Pro" panose="020B0103030102020204"/>
                <a:cs typeface="TT Commons Pro" panose="020B0103030102020204"/>
                <a:sym typeface="TT Commons Pro" panose="020B0103030102020204"/>
              </a:rPr>
              <a:t>This node is invoked when a user query concerns specific lessons / schedule questions.</a:t>
            </a:r>
          </a:p>
        </p:txBody>
      </p:sp>
      <p:sp>
        <p:nvSpPr>
          <p:cNvPr id="11" name="AutoShape 11"/>
          <p:cNvSpPr/>
          <p:nvPr/>
        </p:nvSpPr>
        <p:spPr>
          <a:xfrm>
            <a:off x="0" y="4208122"/>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2" name="TextBox 12"/>
          <p:cNvSpPr txBox="1"/>
          <p:nvPr/>
        </p:nvSpPr>
        <p:spPr>
          <a:xfrm>
            <a:off x="-36451" y="4150972"/>
            <a:ext cx="17386934" cy="3213218"/>
          </a:xfrm>
          <a:prstGeom prst="rect">
            <a:avLst/>
          </a:prstGeom>
        </p:spPr>
        <p:txBody>
          <a:bodyPr lIns="0" tIns="0" rIns="0" bIns="0" rtlCol="0" anchor="t">
            <a:spAutoFit/>
          </a:bodyPr>
          <a:lstStyle/>
          <a:p>
            <a:pPr marL="587375" lvl="1" indent="-294005" algn="l">
              <a:lnSpc>
                <a:spcPts val="6505"/>
              </a:lnSpc>
              <a:buFont typeface="Arial" panose="020B0604020202090204"/>
              <a:buChar char="•"/>
            </a:pPr>
            <a:r>
              <a:rPr lang="en-US" sz="2720" b="1">
                <a:solidFill>
                  <a:srgbClr val="000000"/>
                </a:solidFill>
                <a:latin typeface="TT Commons Pro Bold"/>
                <a:ea typeface="TT Commons Pro Bold"/>
                <a:cs typeface="TT Commons Pro Bold"/>
                <a:sym typeface="TT Commons Pro Bold"/>
              </a:rPr>
              <a:t>The Form Node</a:t>
            </a:r>
            <a:r>
              <a:rPr lang="en-US" sz="2720">
                <a:solidFill>
                  <a:srgbClr val="000000"/>
                </a:solidFill>
                <a:latin typeface="TT Commons Pro" panose="020B0103030102020204"/>
                <a:ea typeface="TT Commons Pro" panose="020B0103030102020204"/>
                <a:cs typeface="TT Commons Pro" panose="020B0103030102020204"/>
                <a:sym typeface="TT Commons Pro" panose="020B0103030102020204"/>
              </a:rPr>
              <a:t> retrieves links to forms that have been abundantly described and embedded. This allows users to get the desired form.</a:t>
            </a:r>
          </a:p>
          <a:p>
            <a:pPr marL="587375" lvl="1" indent="-294005" algn="l">
              <a:lnSpc>
                <a:spcPts val="6505"/>
              </a:lnSpc>
              <a:buFont typeface="Arial" panose="020B0604020202090204"/>
              <a:buChar char="•"/>
            </a:pPr>
            <a:r>
              <a:rPr lang="en-US" sz="2720">
                <a:solidFill>
                  <a:srgbClr val="000000"/>
                </a:solidFill>
                <a:latin typeface="TT Commons Pro" panose="020B0103030102020204"/>
                <a:ea typeface="TT Commons Pro" panose="020B0103030102020204"/>
                <a:cs typeface="TT Commons Pro" panose="020B0103030102020204"/>
                <a:sym typeface="TT Commons Pro" panose="020B0103030102020204"/>
              </a:rPr>
              <a:t>This node also contains JSON objects that were embedded and upserted into PineCone.</a:t>
            </a:r>
          </a:p>
          <a:p>
            <a:pPr marL="587375" lvl="1" indent="-294005" algn="l">
              <a:lnSpc>
                <a:spcPts val="6505"/>
              </a:lnSpc>
              <a:buFont typeface="Arial" panose="020B0604020202090204"/>
              <a:buChar char="•"/>
            </a:pPr>
            <a:r>
              <a:rPr lang="en-US" sz="2720">
                <a:solidFill>
                  <a:srgbClr val="000000"/>
                </a:solidFill>
                <a:latin typeface="TT Commons Pro" panose="020B0103030102020204"/>
                <a:ea typeface="TT Commons Pro" panose="020B0103030102020204"/>
                <a:cs typeface="TT Commons Pro" panose="020B0103030102020204"/>
                <a:sym typeface="TT Commons Pro" panose="020B0103030102020204"/>
              </a:rPr>
              <a:t>For more efficient similarity search, each form contains some descriptions.</a:t>
            </a:r>
          </a:p>
        </p:txBody>
      </p:sp>
      <p:sp>
        <p:nvSpPr>
          <p:cNvPr id="13" name="AutoShape 13"/>
          <p:cNvSpPr/>
          <p:nvPr/>
        </p:nvSpPr>
        <p:spPr>
          <a:xfrm>
            <a:off x="0" y="7764240"/>
            <a:ext cx="19593563" cy="0"/>
          </a:xfrm>
          <a:prstGeom prst="line">
            <a:avLst/>
          </a:prstGeom>
          <a:ln w="19050" cap="flat">
            <a:solidFill>
              <a:srgbClr val="000000"/>
            </a:solidFill>
            <a:prstDash val="solid"/>
            <a:headEnd type="none" w="sm" len="sm"/>
            <a:tailEnd type="none" w="sm" len="sm"/>
          </a:ln>
        </p:spPr>
        <p:txBody>
          <a:bodyPr/>
          <a:lstStyle/>
          <a:p>
            <a:endParaRPr lang="en-US"/>
          </a:p>
        </p:txBody>
      </p:sp>
      <p:grpSp>
        <p:nvGrpSpPr>
          <p:cNvPr id="14" name="Group 14"/>
          <p:cNvGrpSpPr/>
          <p:nvPr/>
        </p:nvGrpSpPr>
        <p:grpSpPr>
          <a:xfrm>
            <a:off x="17294447" y="9877226"/>
            <a:ext cx="825185" cy="197666"/>
            <a:chOff x="0" y="0"/>
            <a:chExt cx="1100247" cy="263555"/>
          </a:xfrm>
        </p:grpSpPr>
        <p:grpSp>
          <p:nvGrpSpPr>
            <p:cNvPr id="15" name="Group 15"/>
            <p:cNvGrpSpPr/>
            <p:nvPr/>
          </p:nvGrpSpPr>
          <p:grpSpPr>
            <a:xfrm>
              <a:off x="836692" y="0"/>
              <a:ext cx="263555" cy="263555"/>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7" name="Group 17"/>
            <p:cNvGrpSpPr/>
            <p:nvPr/>
          </p:nvGrpSpPr>
          <p:grpSpPr>
            <a:xfrm>
              <a:off x="418346" y="0"/>
              <a:ext cx="263555" cy="263555"/>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9" name="Group 19"/>
            <p:cNvGrpSpPr/>
            <p:nvPr/>
          </p:nvGrpSpPr>
          <p:grpSpPr>
            <a:xfrm>
              <a:off x="0" y="0"/>
              <a:ext cx="263555" cy="263555"/>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5553" y="-105652"/>
            <a:ext cx="18795379" cy="12530253"/>
          </a:xfrm>
          <a:custGeom>
            <a:avLst/>
            <a:gdLst/>
            <a:ahLst/>
            <a:cxnLst/>
            <a:rect l="l" t="t" r="r" b="b"/>
            <a:pathLst>
              <a:path w="18795379" h="12530253">
                <a:moveTo>
                  <a:pt x="0" y="0"/>
                </a:moveTo>
                <a:lnTo>
                  <a:pt x="18795380" y="0"/>
                </a:lnTo>
                <a:lnTo>
                  <a:pt x="18795380" y="12530253"/>
                </a:lnTo>
                <a:lnTo>
                  <a:pt x="0" y="12530253"/>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660889" y="-403841"/>
            <a:ext cx="19190715" cy="1904678"/>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90980"/>
              </a:srgbClr>
            </a:solidFill>
          </p:spPr>
          <p:txBody>
            <a:bodyPr/>
            <a:lstStyle/>
            <a:p>
              <a:endParaRPr lang="en-US"/>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sp>
        <p:nvSpPr>
          <p:cNvPr id="6" name="AutoShape 6"/>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grpSp>
        <p:nvGrpSpPr>
          <p:cNvPr id="7" name="Group 7"/>
          <p:cNvGrpSpPr/>
          <p:nvPr/>
        </p:nvGrpSpPr>
        <p:grpSpPr>
          <a:xfrm>
            <a:off x="317796" y="9841054"/>
            <a:ext cx="586125" cy="140401"/>
            <a:chOff x="0" y="0"/>
            <a:chExt cx="781500" cy="187202"/>
          </a:xfrm>
        </p:grpSpPr>
        <p:grpSp>
          <p:nvGrpSpPr>
            <p:cNvPr id="8" name="Group 8"/>
            <p:cNvGrpSpPr/>
            <p:nvPr/>
          </p:nvGrpSpPr>
          <p:grpSpPr>
            <a:xfrm>
              <a:off x="594298" y="0"/>
              <a:ext cx="187202" cy="187202"/>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10" name="Group 10"/>
            <p:cNvGrpSpPr/>
            <p:nvPr/>
          </p:nvGrpSpPr>
          <p:grpSpPr>
            <a:xfrm>
              <a:off x="297149" y="0"/>
              <a:ext cx="187202" cy="18720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12" name="Group 12"/>
            <p:cNvGrpSpPr/>
            <p:nvPr/>
          </p:nvGrpSpPr>
          <p:grpSpPr>
            <a:xfrm>
              <a:off x="0" y="0"/>
              <a:ext cx="187202" cy="187202"/>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sp>
        <p:nvSpPr>
          <p:cNvPr id="14" name="TextBox 14"/>
          <p:cNvSpPr txBox="1"/>
          <p:nvPr/>
        </p:nvSpPr>
        <p:spPr>
          <a:xfrm>
            <a:off x="0" y="1930597"/>
            <a:ext cx="11376410" cy="6800298"/>
          </a:xfrm>
          <a:prstGeom prst="rect">
            <a:avLst/>
          </a:prstGeom>
        </p:spPr>
        <p:txBody>
          <a:bodyPr lIns="0" tIns="0" rIns="0" bIns="0" rtlCol="0" anchor="t">
            <a:spAutoFit/>
          </a:bodyPr>
          <a:lstStyle/>
          <a:p>
            <a:pPr marL="468630" lvl="1" indent="-234315" algn="l">
              <a:lnSpc>
                <a:spcPts val="5425"/>
              </a:lnSpc>
              <a:buFont typeface="Arial" panose="020B0604020202090204"/>
              <a:buChar char="•"/>
            </a:pPr>
            <a:r>
              <a:rPr lang="en-US" sz="2170" b="1">
                <a:solidFill>
                  <a:srgbClr val="F7FAFB"/>
                </a:solidFill>
                <a:latin typeface="TT Commons Pro Bold"/>
                <a:ea typeface="TT Commons Pro Bold"/>
                <a:cs typeface="TT Commons Pro Bold"/>
                <a:sym typeface="TT Commons Pro Bold"/>
              </a:rPr>
              <a:t>Chunking strategy </a:t>
            </a:r>
            <a:r>
              <a:rPr lang="en-US" sz="2170">
                <a:solidFill>
                  <a:srgbClr val="F7FAFB"/>
                </a:solidFill>
                <a:latin typeface="TT Commons Pro" panose="020B0103030102020204"/>
                <a:ea typeface="TT Commons Pro" panose="020B0103030102020204"/>
                <a:cs typeface="TT Commons Pro" panose="020B0103030102020204"/>
                <a:sym typeface="TT Commons Pro" panose="020B0103030102020204"/>
              </a:rPr>
              <a:t>- create large chunks with strong overlap using LangChain’s RecursiveCharacterSplitter</a:t>
            </a:r>
          </a:p>
          <a:p>
            <a:pPr marL="468630" lvl="1" indent="-234315" algn="l">
              <a:lnSpc>
                <a:spcPts val="5425"/>
              </a:lnSpc>
              <a:buFont typeface="Arial" panose="020B0604020202090204"/>
              <a:buChar char="•"/>
            </a:pPr>
            <a:r>
              <a:rPr lang="en-US" sz="2170" b="1">
                <a:solidFill>
                  <a:srgbClr val="F7FAFB"/>
                </a:solidFill>
                <a:latin typeface="TT Commons Pro Bold"/>
                <a:ea typeface="TT Commons Pro Bold"/>
                <a:cs typeface="TT Commons Pro Bold"/>
                <a:sym typeface="TT Commons Pro Bold"/>
              </a:rPr>
              <a:t>Embeddings</a:t>
            </a:r>
            <a:r>
              <a:rPr lang="en-US" sz="2170">
                <a:solidFill>
                  <a:srgbClr val="F7FAFB"/>
                </a:solidFill>
                <a:latin typeface="TT Commons Pro" panose="020B0103030102020204"/>
                <a:ea typeface="TT Commons Pro" panose="020B0103030102020204"/>
                <a:cs typeface="TT Commons Pro" panose="020B0103030102020204"/>
                <a:sym typeface="TT Commons Pro" panose="020B0103030102020204"/>
              </a:rPr>
              <a:t> - create embeddings using a state-of-the-art embedding model</a:t>
            </a:r>
          </a:p>
          <a:p>
            <a:pPr marL="468630" lvl="1" indent="-234315" algn="l">
              <a:lnSpc>
                <a:spcPts val="5425"/>
              </a:lnSpc>
              <a:buFont typeface="Arial" panose="020B0604020202090204"/>
              <a:buChar char="•"/>
            </a:pPr>
            <a:r>
              <a:rPr lang="en-US" sz="2170" b="1">
                <a:solidFill>
                  <a:srgbClr val="F7FAFB"/>
                </a:solidFill>
                <a:latin typeface="TT Commons Pro Bold"/>
                <a:ea typeface="TT Commons Pro Bold"/>
                <a:cs typeface="TT Commons Pro Bold"/>
                <a:sym typeface="TT Commons Pro Bold"/>
              </a:rPr>
              <a:t>Document Vectorization Strategy</a:t>
            </a:r>
            <a:r>
              <a:rPr lang="en-US" sz="2170">
                <a:solidFill>
                  <a:srgbClr val="F7FAFB"/>
                </a:solidFill>
                <a:latin typeface="TT Commons Pro" panose="020B0103030102020204"/>
                <a:ea typeface="TT Commons Pro" panose="020B0103030102020204"/>
                <a:cs typeface="TT Commons Pro" panose="020B0103030102020204"/>
                <a:sym typeface="TT Commons Pro" panose="020B0103030102020204"/>
              </a:rPr>
              <a:t> - instead of relying on SQL-search agents, we have decided to create embeddings for all the data - including web-scraped URLs (the university website), JSONs (schedules) and generic PDF / docx files. Our decision is primarily based on the fact that there is a high chance of misspellings, as well as bilingual requests written in both English and Greek.</a:t>
            </a:r>
          </a:p>
          <a:p>
            <a:pPr marL="468630" lvl="1" indent="-234315" algn="l">
              <a:lnSpc>
                <a:spcPts val="5425"/>
              </a:lnSpc>
              <a:buFont typeface="Arial" panose="020B0604020202090204"/>
              <a:buChar char="•"/>
            </a:pPr>
            <a:r>
              <a:rPr lang="en-US" sz="2170" b="1">
                <a:solidFill>
                  <a:srgbClr val="F7FAFB"/>
                </a:solidFill>
                <a:latin typeface="TT Commons Pro Bold"/>
                <a:ea typeface="TT Commons Pro Bold"/>
                <a:cs typeface="TT Commons Pro Bold"/>
                <a:sym typeface="TT Commons Pro Bold"/>
              </a:rPr>
              <a:t>Evaluation Strategy </a:t>
            </a:r>
            <a:r>
              <a:rPr lang="en-US" sz="2170">
                <a:solidFill>
                  <a:srgbClr val="F7FAFB"/>
                </a:solidFill>
                <a:latin typeface="TT Commons Pro" panose="020B0103030102020204"/>
                <a:ea typeface="TT Commons Pro" panose="020B0103030102020204"/>
                <a:cs typeface="TT Commons Pro" panose="020B0103030102020204"/>
                <a:sym typeface="TT Commons Pro" panose="020B0103030102020204"/>
              </a:rPr>
              <a:t>- since the majority of metrics may not be representative of the real RAG results, we used both </a:t>
            </a:r>
            <a:r>
              <a:rPr lang="en-US" sz="2170" b="1">
                <a:solidFill>
                  <a:srgbClr val="F7FAFB"/>
                </a:solidFill>
                <a:latin typeface="TT Commons Pro Bold"/>
                <a:ea typeface="TT Commons Pro Bold"/>
                <a:cs typeface="TT Commons Pro Bold"/>
                <a:sym typeface="TT Commons Pro Bold"/>
              </a:rPr>
              <a:t>llm-as-a-judge</a:t>
            </a:r>
            <a:r>
              <a:rPr lang="en-US" sz="2170">
                <a:solidFill>
                  <a:srgbClr val="F7FAFB"/>
                </a:solidFill>
                <a:latin typeface="TT Commons Pro" panose="020B0103030102020204"/>
                <a:ea typeface="TT Commons Pro" panose="020B0103030102020204"/>
                <a:cs typeface="TT Commons Pro" panose="020B0103030102020204"/>
                <a:sym typeface="TT Commons Pro" panose="020B0103030102020204"/>
              </a:rPr>
              <a:t> and </a:t>
            </a:r>
            <a:r>
              <a:rPr lang="en-US" sz="2170" b="1">
                <a:solidFill>
                  <a:srgbClr val="F7FAFB"/>
                </a:solidFill>
                <a:latin typeface="TT Commons Pro Bold"/>
                <a:ea typeface="TT Commons Pro Bold"/>
                <a:cs typeface="TT Commons Pro Bold"/>
                <a:sym typeface="TT Commons Pro Bold"/>
              </a:rPr>
              <a:t>Hit Rate @ k </a:t>
            </a:r>
            <a:r>
              <a:rPr lang="en-US" sz="2170">
                <a:solidFill>
                  <a:srgbClr val="F7FAFB"/>
                </a:solidFill>
                <a:latin typeface="TT Commons Pro" panose="020B0103030102020204"/>
                <a:ea typeface="TT Commons Pro" panose="020B0103030102020204"/>
                <a:cs typeface="TT Commons Pro" panose="020B0103030102020204"/>
                <a:sym typeface="TT Commons Pro" panose="020B0103030102020204"/>
              </a:rPr>
              <a:t>+ </a:t>
            </a:r>
            <a:r>
              <a:rPr lang="en-US" sz="2170" b="1">
                <a:solidFill>
                  <a:srgbClr val="F7FAFB"/>
                </a:solidFill>
                <a:latin typeface="TT Commons Pro Bold"/>
                <a:ea typeface="TT Commons Pro Bold"/>
                <a:cs typeface="TT Commons Pro Bold"/>
                <a:sym typeface="TT Commons Pro Bold"/>
              </a:rPr>
              <a:t>Precision @ k </a:t>
            </a:r>
            <a:r>
              <a:rPr lang="en-US" sz="2170">
                <a:solidFill>
                  <a:srgbClr val="F7FAFB"/>
                </a:solidFill>
                <a:latin typeface="TT Commons Pro" panose="020B0103030102020204"/>
                <a:ea typeface="TT Commons Pro" panose="020B0103030102020204"/>
                <a:cs typeface="TT Commons Pro" panose="020B0103030102020204"/>
                <a:sym typeface="TT Commons Pro" panose="020B0103030102020204"/>
              </a:rPr>
              <a:t>metrics.</a:t>
            </a:r>
          </a:p>
        </p:txBody>
      </p:sp>
      <p:sp>
        <p:nvSpPr>
          <p:cNvPr id="15" name="TextBox 15"/>
          <p:cNvSpPr txBox="1"/>
          <p:nvPr/>
        </p:nvSpPr>
        <p:spPr>
          <a:xfrm>
            <a:off x="175566" y="905239"/>
            <a:ext cx="8391990" cy="350411"/>
          </a:xfrm>
          <a:prstGeom prst="rect">
            <a:avLst/>
          </a:prstGeom>
        </p:spPr>
        <p:txBody>
          <a:bodyPr lIns="0" tIns="0" rIns="0" bIns="0" rtlCol="0" anchor="t">
            <a:spAutoFit/>
          </a:bodyPr>
          <a:lstStyle/>
          <a:p>
            <a:pPr marL="0" lvl="0" indent="0" algn="l">
              <a:lnSpc>
                <a:spcPts val="2745"/>
              </a:lnSpc>
              <a:spcBef>
                <a:spcPct val="0"/>
              </a:spcBef>
            </a:pPr>
            <a:r>
              <a:rPr lang="en-US" sz="2285" spc="157">
                <a:solidFill>
                  <a:srgbClr val="030304"/>
                </a:solidFill>
                <a:latin typeface="Now" panose="00000500000000000000"/>
                <a:ea typeface="Now" panose="00000500000000000000"/>
                <a:cs typeface="Now" panose="00000500000000000000"/>
                <a:sym typeface="Now" panose="00000500000000000000"/>
              </a:rPr>
              <a:t>IMPLEMENTATION DETAILS / EVALUATION</a:t>
            </a:r>
          </a:p>
        </p:txBody>
      </p:sp>
      <p:sp>
        <p:nvSpPr>
          <p:cNvPr id="16" name="TextBox 16"/>
          <p:cNvSpPr txBox="1"/>
          <p:nvPr/>
        </p:nvSpPr>
        <p:spPr>
          <a:xfrm>
            <a:off x="175566" y="265832"/>
            <a:ext cx="8391990" cy="681399"/>
          </a:xfrm>
          <a:prstGeom prst="rect">
            <a:avLst/>
          </a:prstGeom>
        </p:spPr>
        <p:txBody>
          <a:bodyPr lIns="0" tIns="0" rIns="0" bIns="0" rtlCol="0" anchor="t">
            <a:spAutoFit/>
          </a:bodyPr>
          <a:lstStyle/>
          <a:p>
            <a:pPr marL="0" lvl="0" indent="0" algn="l">
              <a:lnSpc>
                <a:spcPts val="5070"/>
              </a:lnSpc>
              <a:spcBef>
                <a:spcPct val="0"/>
              </a:spcBef>
            </a:pPr>
            <a:r>
              <a:rPr lang="en-US" sz="4970" spc="-64">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17" name="TextBox 17"/>
          <p:cNvSpPr txBox="1"/>
          <p:nvPr/>
        </p:nvSpPr>
        <p:spPr>
          <a:xfrm>
            <a:off x="17051024" y="298866"/>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17</a:t>
            </a:r>
          </a:p>
        </p:txBody>
      </p:sp>
      <p:sp>
        <p:nvSpPr>
          <p:cNvPr id="18" name="AutoShape 18"/>
          <p:cNvSpPr/>
          <p:nvPr/>
        </p:nvSpPr>
        <p:spPr>
          <a:xfrm>
            <a:off x="11919041" y="5041217"/>
            <a:ext cx="6559164" cy="9525"/>
          </a:xfrm>
          <a:prstGeom prst="line">
            <a:avLst/>
          </a:prstGeom>
          <a:ln w="19050" cap="flat">
            <a:solidFill>
              <a:srgbClr val="000000"/>
            </a:solidFill>
            <a:prstDash val="solid"/>
            <a:headEnd type="none" w="sm" len="sm"/>
            <a:tailEnd type="none" w="sm" len="sm"/>
          </a:ln>
        </p:spPr>
        <p:txBody>
          <a:bodyPr/>
          <a:lstStyle/>
          <a:p>
            <a:endParaRPr lang="en-US"/>
          </a:p>
        </p:txBody>
      </p:sp>
      <p:sp>
        <p:nvSpPr>
          <p:cNvPr id="19" name="Freeform 19"/>
          <p:cNvSpPr/>
          <p:nvPr/>
        </p:nvSpPr>
        <p:spPr>
          <a:xfrm>
            <a:off x="11928566" y="1500837"/>
            <a:ext cx="6420737" cy="3549905"/>
          </a:xfrm>
          <a:custGeom>
            <a:avLst/>
            <a:gdLst/>
            <a:ahLst/>
            <a:cxnLst/>
            <a:rect l="l" t="t" r="r" b="b"/>
            <a:pathLst>
              <a:path w="6420737" h="3549905">
                <a:moveTo>
                  <a:pt x="0" y="0"/>
                </a:moveTo>
                <a:lnTo>
                  <a:pt x="6420737" y="0"/>
                </a:lnTo>
                <a:lnTo>
                  <a:pt x="6420737" y="3549905"/>
                </a:lnTo>
                <a:lnTo>
                  <a:pt x="0" y="3549905"/>
                </a:lnTo>
                <a:lnTo>
                  <a:pt x="0" y="0"/>
                </a:lnTo>
                <a:close/>
              </a:path>
            </a:pathLst>
          </a:custGeom>
          <a:blipFill>
            <a:blip r:embed="rId3"/>
            <a:stretch>
              <a:fillRect l="-771" t="-481" b="-481"/>
            </a:stretch>
          </a:blipFill>
        </p:spPr>
        <p:txBody>
          <a:bodyPr/>
          <a:lstStyle/>
          <a:p>
            <a:endParaRPr lang="en-US"/>
          </a:p>
        </p:txBody>
      </p:sp>
      <p:sp>
        <p:nvSpPr>
          <p:cNvPr id="20" name="Freeform 20"/>
          <p:cNvSpPr/>
          <p:nvPr/>
        </p:nvSpPr>
        <p:spPr>
          <a:xfrm>
            <a:off x="11911909" y="5041217"/>
            <a:ext cx="6376091" cy="1796414"/>
          </a:xfrm>
          <a:custGeom>
            <a:avLst/>
            <a:gdLst/>
            <a:ahLst/>
            <a:cxnLst/>
            <a:rect l="l" t="t" r="r" b="b"/>
            <a:pathLst>
              <a:path w="6376091" h="1796414">
                <a:moveTo>
                  <a:pt x="0" y="0"/>
                </a:moveTo>
                <a:lnTo>
                  <a:pt x="6376091" y="0"/>
                </a:lnTo>
                <a:lnTo>
                  <a:pt x="6376091" y="1796414"/>
                </a:lnTo>
                <a:lnTo>
                  <a:pt x="0" y="1796414"/>
                </a:lnTo>
                <a:lnTo>
                  <a:pt x="0" y="0"/>
                </a:lnTo>
                <a:close/>
              </a:path>
            </a:pathLst>
          </a:custGeom>
          <a:blipFill>
            <a:blip r:embed="rId4"/>
            <a:stretch>
              <a:fillRect b="-6923"/>
            </a:stretch>
          </a:blipFill>
        </p:spPr>
        <p:txBody>
          <a:bodyPr/>
          <a:lstStyle/>
          <a:p>
            <a:endParaRPr lang="en-US"/>
          </a:p>
        </p:txBody>
      </p:sp>
      <p:grpSp>
        <p:nvGrpSpPr>
          <p:cNvPr id="21" name="Group 21"/>
          <p:cNvGrpSpPr/>
          <p:nvPr/>
        </p:nvGrpSpPr>
        <p:grpSpPr>
          <a:xfrm>
            <a:off x="11928566" y="6837631"/>
            <a:ext cx="6660997" cy="3786527"/>
            <a:chOff x="0" y="0"/>
            <a:chExt cx="8881329" cy="5048703"/>
          </a:xfrm>
        </p:grpSpPr>
        <p:grpSp>
          <p:nvGrpSpPr>
            <p:cNvPr id="22" name="Group 22"/>
            <p:cNvGrpSpPr/>
            <p:nvPr/>
          </p:nvGrpSpPr>
          <p:grpSpPr>
            <a:xfrm>
              <a:off x="0" y="0"/>
              <a:ext cx="8678129" cy="4845503"/>
              <a:chOff x="0" y="0"/>
              <a:chExt cx="1714198" cy="957136"/>
            </a:xfrm>
          </p:grpSpPr>
          <p:sp>
            <p:nvSpPr>
              <p:cNvPr id="23" name="Freeform 23"/>
              <p:cNvSpPr/>
              <p:nvPr/>
            </p:nvSpPr>
            <p:spPr>
              <a:xfrm>
                <a:off x="0" y="0"/>
                <a:ext cx="1714198" cy="957136"/>
              </a:xfrm>
              <a:custGeom>
                <a:avLst/>
                <a:gdLst/>
                <a:ahLst/>
                <a:cxnLst/>
                <a:rect l="l" t="t" r="r" b="b"/>
                <a:pathLst>
                  <a:path w="1714198" h="957136">
                    <a:moveTo>
                      <a:pt x="0" y="0"/>
                    </a:moveTo>
                    <a:lnTo>
                      <a:pt x="1714198" y="0"/>
                    </a:lnTo>
                    <a:lnTo>
                      <a:pt x="1714198" y="957136"/>
                    </a:lnTo>
                    <a:lnTo>
                      <a:pt x="0" y="957136"/>
                    </a:lnTo>
                    <a:close/>
                  </a:path>
                </a:pathLst>
              </a:custGeom>
              <a:solidFill>
                <a:srgbClr val="F7FAFB"/>
              </a:solidFill>
            </p:spPr>
            <p:txBody>
              <a:bodyPr/>
              <a:lstStyle/>
              <a:p>
                <a:endParaRPr lang="en-US"/>
              </a:p>
            </p:txBody>
          </p:sp>
          <p:sp>
            <p:nvSpPr>
              <p:cNvPr id="24" name="TextBox 24"/>
              <p:cNvSpPr txBox="1"/>
              <p:nvPr/>
            </p:nvSpPr>
            <p:spPr>
              <a:xfrm>
                <a:off x="0" y="-47625"/>
                <a:ext cx="1714198" cy="1004761"/>
              </a:xfrm>
              <a:prstGeom prst="rect">
                <a:avLst/>
              </a:prstGeom>
            </p:spPr>
            <p:txBody>
              <a:bodyPr lIns="50800" tIns="50800" rIns="50800" bIns="50800" rtlCol="0" anchor="ctr"/>
              <a:lstStyle/>
              <a:p>
                <a:pPr algn="ctr">
                  <a:lnSpc>
                    <a:spcPts val="3500"/>
                  </a:lnSpc>
                </a:pPr>
                <a:endParaRPr/>
              </a:p>
            </p:txBody>
          </p:sp>
        </p:grpSp>
        <p:sp>
          <p:nvSpPr>
            <p:cNvPr id="25" name="Freeform 25"/>
            <p:cNvSpPr/>
            <p:nvPr/>
          </p:nvSpPr>
          <p:spPr>
            <a:xfrm>
              <a:off x="204106" y="98705"/>
              <a:ext cx="7938806" cy="4274784"/>
            </a:xfrm>
            <a:custGeom>
              <a:avLst/>
              <a:gdLst/>
              <a:ahLst/>
              <a:cxnLst/>
              <a:rect l="l" t="t" r="r" b="b"/>
              <a:pathLst>
                <a:path w="7938806" h="4274784">
                  <a:moveTo>
                    <a:pt x="0" y="0"/>
                  </a:moveTo>
                  <a:lnTo>
                    <a:pt x="7938806" y="0"/>
                  </a:lnTo>
                  <a:lnTo>
                    <a:pt x="7938806" y="4274784"/>
                  </a:lnTo>
                  <a:lnTo>
                    <a:pt x="0" y="4274784"/>
                  </a:lnTo>
                  <a:lnTo>
                    <a:pt x="0" y="0"/>
                  </a:lnTo>
                  <a:close/>
                </a:path>
              </a:pathLst>
            </a:custGeom>
            <a:blipFill>
              <a:blip r:embed="rId5"/>
              <a:stretch>
                <a:fillRect l="-8522" t="-35791" r="-10370"/>
              </a:stretch>
            </a:blipFill>
          </p:spPr>
          <p:txBody>
            <a:bodyPr/>
            <a:lstStyle/>
            <a:p>
              <a:endParaRPr lang="en-US"/>
            </a:p>
          </p:txBody>
        </p:sp>
        <p:grpSp>
          <p:nvGrpSpPr>
            <p:cNvPr id="26" name="Group 26"/>
            <p:cNvGrpSpPr/>
            <p:nvPr/>
          </p:nvGrpSpPr>
          <p:grpSpPr>
            <a:xfrm>
              <a:off x="6761211" y="3989195"/>
              <a:ext cx="2120118" cy="1059508"/>
              <a:chOff x="0" y="0"/>
              <a:chExt cx="418789" cy="209285"/>
            </a:xfrm>
          </p:grpSpPr>
          <p:sp>
            <p:nvSpPr>
              <p:cNvPr id="27" name="Freeform 27"/>
              <p:cNvSpPr/>
              <p:nvPr/>
            </p:nvSpPr>
            <p:spPr>
              <a:xfrm>
                <a:off x="0" y="0"/>
                <a:ext cx="418789" cy="209285"/>
              </a:xfrm>
              <a:custGeom>
                <a:avLst/>
                <a:gdLst/>
                <a:ahLst/>
                <a:cxnLst/>
                <a:rect l="l" t="t" r="r" b="b"/>
                <a:pathLst>
                  <a:path w="418789" h="209285">
                    <a:moveTo>
                      <a:pt x="0" y="0"/>
                    </a:moveTo>
                    <a:lnTo>
                      <a:pt x="418789" y="0"/>
                    </a:lnTo>
                    <a:lnTo>
                      <a:pt x="418789" y="209285"/>
                    </a:lnTo>
                    <a:lnTo>
                      <a:pt x="0" y="209285"/>
                    </a:lnTo>
                    <a:close/>
                  </a:path>
                </a:pathLst>
              </a:custGeom>
              <a:solidFill>
                <a:srgbClr val="F7FAFB"/>
              </a:solidFill>
            </p:spPr>
            <p:txBody>
              <a:bodyPr/>
              <a:lstStyle/>
              <a:p>
                <a:endParaRPr lang="en-US"/>
              </a:p>
            </p:txBody>
          </p:sp>
          <p:sp>
            <p:nvSpPr>
              <p:cNvPr id="28" name="TextBox 28"/>
              <p:cNvSpPr txBox="1"/>
              <p:nvPr/>
            </p:nvSpPr>
            <p:spPr>
              <a:xfrm>
                <a:off x="0" y="-47625"/>
                <a:ext cx="418789" cy="256910"/>
              </a:xfrm>
              <a:prstGeom prst="rect">
                <a:avLst/>
              </a:prstGeom>
            </p:spPr>
            <p:txBody>
              <a:bodyPr lIns="50800" tIns="50800" rIns="50800" bIns="50800" rtlCol="0" anchor="ctr"/>
              <a:lstStyle/>
              <a:p>
                <a:pPr algn="ctr">
                  <a:lnSpc>
                    <a:spcPts val="3500"/>
                  </a:lnSpc>
                </a:pPr>
                <a:endParaRPr/>
              </a:p>
            </p:txBody>
          </p:sp>
        </p:grpSp>
      </p:grpSp>
      <p:sp>
        <p:nvSpPr>
          <p:cNvPr id="29" name="AutoShape 29"/>
          <p:cNvSpPr/>
          <p:nvPr/>
        </p:nvSpPr>
        <p:spPr>
          <a:xfrm flipV="1">
            <a:off x="11911909" y="504121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30" name="AutoShape 30"/>
          <p:cNvSpPr/>
          <p:nvPr/>
        </p:nvSpPr>
        <p:spPr>
          <a:xfrm flipV="1">
            <a:off x="11919041" y="1500837"/>
            <a:ext cx="0" cy="9513616"/>
          </a:xfrm>
          <a:prstGeom prst="line">
            <a:avLst/>
          </a:prstGeom>
          <a:ln w="19050" cap="flat">
            <a:solidFill>
              <a:srgbClr val="F7FAFB"/>
            </a:solidFill>
            <a:prstDash val="solid"/>
            <a:headEnd type="none" w="sm" len="sm"/>
            <a:tailEnd type="none" w="sm" len="sm"/>
          </a:ln>
        </p:spPr>
        <p:txBody>
          <a:bodyPr/>
          <a:lstStyle/>
          <a:p>
            <a:endParaRPr lang="en-US"/>
          </a:p>
        </p:txBody>
      </p:sp>
      <p:sp>
        <p:nvSpPr>
          <p:cNvPr id="31" name="AutoShape 31"/>
          <p:cNvSpPr/>
          <p:nvPr/>
        </p:nvSpPr>
        <p:spPr>
          <a:xfrm flipV="1">
            <a:off x="11919041" y="6837631"/>
            <a:ext cx="18288000" cy="0"/>
          </a:xfrm>
          <a:prstGeom prst="line">
            <a:avLst/>
          </a:prstGeom>
          <a:ln w="1905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4373B-4D26-0241-F5F3-A9AE418FEB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FEDCE7B-8613-3A71-AAE7-A944D1CCE569}"/>
              </a:ext>
            </a:extLst>
          </p:cNvPr>
          <p:cNvSpPr/>
          <p:nvPr/>
        </p:nvSpPr>
        <p:spPr>
          <a:xfrm>
            <a:off x="-132588" y="-176926"/>
            <a:ext cx="18537675" cy="10756210"/>
          </a:xfrm>
          <a:custGeom>
            <a:avLst/>
            <a:gdLst/>
            <a:ahLst/>
            <a:cxnLst/>
            <a:rect l="l" t="t" r="r" b="b"/>
            <a:pathLst>
              <a:path w="18537675" h="10756210">
                <a:moveTo>
                  <a:pt x="0" y="0"/>
                </a:moveTo>
                <a:lnTo>
                  <a:pt x="18537675" y="0"/>
                </a:lnTo>
                <a:lnTo>
                  <a:pt x="18537675" y="10756210"/>
                </a:lnTo>
                <a:lnTo>
                  <a:pt x="0" y="10756210"/>
                </a:lnTo>
                <a:lnTo>
                  <a:pt x="0" y="0"/>
                </a:lnTo>
                <a:close/>
              </a:path>
            </a:pathLst>
          </a:custGeom>
          <a:blipFill>
            <a:blip r:embed="rId3"/>
            <a:stretch>
              <a:fillRect t="-733" b="-733"/>
            </a:stretch>
          </a:blipFill>
        </p:spPr>
        <p:txBody>
          <a:bodyPr/>
          <a:lstStyle/>
          <a:p>
            <a:endParaRPr lang="en-US"/>
          </a:p>
        </p:txBody>
      </p:sp>
      <p:grpSp>
        <p:nvGrpSpPr>
          <p:cNvPr id="3" name="Group 3">
            <a:extLst>
              <a:ext uri="{FF2B5EF4-FFF2-40B4-BE49-F238E27FC236}">
                <a16:creationId xmlns:a16="http://schemas.microsoft.com/office/drawing/2014/main" id="{D38EAFE5-9961-8D4C-0479-1C25D11C93C2}"/>
              </a:ext>
            </a:extLst>
          </p:cNvPr>
          <p:cNvGrpSpPr/>
          <p:nvPr/>
        </p:nvGrpSpPr>
        <p:grpSpPr>
          <a:xfrm>
            <a:off x="-304800" y="5536"/>
            <a:ext cx="20190735" cy="11727017"/>
            <a:chOff x="-142130" y="-149176"/>
            <a:chExt cx="5317724" cy="3088597"/>
          </a:xfrm>
        </p:grpSpPr>
        <p:sp>
          <p:nvSpPr>
            <p:cNvPr id="4" name="Freeform 4">
              <a:extLst>
                <a:ext uri="{FF2B5EF4-FFF2-40B4-BE49-F238E27FC236}">
                  <a16:creationId xmlns:a16="http://schemas.microsoft.com/office/drawing/2014/main" id="{31B37DCF-B08D-0A04-4640-6B95D70A8D3B}"/>
                </a:ext>
              </a:extLst>
            </p:cNvPr>
            <p:cNvSpPr/>
            <p:nvPr/>
          </p:nvSpPr>
          <p:spPr>
            <a:xfrm>
              <a:off x="-142130" y="-149176"/>
              <a:ext cx="5175595" cy="2939421"/>
            </a:xfrm>
            <a:custGeom>
              <a:avLst/>
              <a:gdLst/>
              <a:ahLst/>
              <a:cxnLst/>
              <a:rect l="l" t="t" r="r" b="b"/>
              <a:pathLst>
                <a:path w="5175595" h="2939421">
                  <a:moveTo>
                    <a:pt x="0" y="0"/>
                  </a:moveTo>
                  <a:lnTo>
                    <a:pt x="5175595" y="0"/>
                  </a:lnTo>
                  <a:lnTo>
                    <a:pt x="5175595" y="2939421"/>
                  </a:lnTo>
                  <a:lnTo>
                    <a:pt x="0" y="2939421"/>
                  </a:lnTo>
                  <a:close/>
                </a:path>
              </a:pathLst>
            </a:custGeom>
            <a:solidFill>
              <a:srgbClr val="FFFFFF">
                <a:alpha val="88627"/>
              </a:srgbClr>
            </a:solidFill>
          </p:spPr>
          <p:txBody>
            <a:bodyPr/>
            <a:lstStyle/>
            <a:p>
              <a:endParaRPr lang="en-US" dirty="0"/>
            </a:p>
          </p:txBody>
        </p:sp>
        <p:sp>
          <p:nvSpPr>
            <p:cNvPr id="5" name="TextBox 5">
              <a:extLst>
                <a:ext uri="{FF2B5EF4-FFF2-40B4-BE49-F238E27FC236}">
                  <a16:creationId xmlns:a16="http://schemas.microsoft.com/office/drawing/2014/main" id="{5B2AEA53-F113-A4EA-CA63-19F5C63748B0}"/>
                </a:ext>
              </a:extLst>
            </p:cNvPr>
            <p:cNvSpPr txBox="1"/>
            <p:nvPr/>
          </p:nvSpPr>
          <p:spPr>
            <a:xfrm>
              <a:off x="0" y="-47625"/>
              <a:ext cx="5175594" cy="2987046"/>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787A07D5-D105-5E95-E4D6-D8F800BC2FCF}"/>
              </a:ext>
            </a:extLst>
          </p:cNvPr>
          <p:cNvGrpSpPr/>
          <p:nvPr/>
        </p:nvGrpSpPr>
        <p:grpSpPr>
          <a:xfrm>
            <a:off x="10061493" y="3024471"/>
            <a:ext cx="5460822" cy="4605779"/>
            <a:chOff x="6811324" y="268492"/>
            <a:chExt cx="7281096" cy="6141040"/>
          </a:xfrm>
        </p:grpSpPr>
        <p:sp>
          <p:nvSpPr>
            <p:cNvPr id="11" name="TextBox 11">
              <a:extLst>
                <a:ext uri="{FF2B5EF4-FFF2-40B4-BE49-F238E27FC236}">
                  <a16:creationId xmlns:a16="http://schemas.microsoft.com/office/drawing/2014/main" id="{F4488390-0E01-3F30-CDF2-35662D089BB1}"/>
                </a:ext>
              </a:extLst>
            </p:cNvPr>
            <p:cNvSpPr txBox="1"/>
            <p:nvPr/>
          </p:nvSpPr>
          <p:spPr>
            <a:xfrm>
              <a:off x="6855820" y="268492"/>
              <a:ext cx="7236600" cy="447301"/>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2" name="TextBox 12">
              <a:extLst>
                <a:ext uri="{FF2B5EF4-FFF2-40B4-BE49-F238E27FC236}">
                  <a16:creationId xmlns:a16="http://schemas.microsoft.com/office/drawing/2014/main" id="{F59DD789-5DC0-4981-F2D1-456A9BCC3509}"/>
                </a:ext>
              </a:extLst>
            </p:cNvPr>
            <p:cNvSpPr txBox="1"/>
            <p:nvPr/>
          </p:nvSpPr>
          <p:spPr>
            <a:xfrm>
              <a:off x="6855820" y="1824916"/>
              <a:ext cx="7236600" cy="854935"/>
            </a:xfrm>
            <a:prstGeom prst="rect">
              <a:avLst/>
            </a:prstGeom>
          </p:spPr>
          <p:txBody>
            <a:bodyPr lIns="0" tIns="0" rIns="0" bIns="0" rtlCol="0" anchor="t">
              <a:noAutofit/>
            </a:bodyPr>
            <a:lstStyle/>
            <a:p>
              <a:pPr algn="l">
                <a:lnSpc>
                  <a:spcPts val="1500"/>
                </a:lnSpc>
                <a:spcAft>
                  <a:spcPts val="225"/>
                </a:spcAft>
                <a:buFont typeface="Arial" panose="020B0604020202020204" pitchFamily="34" charset="0"/>
                <a:buChar char="•"/>
              </a:pPr>
              <a:endParaRPr lang="en-GB" sz="2150" dirty="0">
                <a:solidFill>
                  <a:srgbClr val="030304"/>
                </a:solidFill>
                <a:latin typeface="TT Commons Pro" panose="020B0103030102020204"/>
              </a:endParaRPr>
            </a:p>
          </p:txBody>
        </p:sp>
        <p:sp>
          <p:nvSpPr>
            <p:cNvPr id="13" name="TextBox 13">
              <a:extLst>
                <a:ext uri="{FF2B5EF4-FFF2-40B4-BE49-F238E27FC236}">
                  <a16:creationId xmlns:a16="http://schemas.microsoft.com/office/drawing/2014/main" id="{DDE332DA-8930-A153-E702-136CC6B4DDDC}"/>
                </a:ext>
              </a:extLst>
            </p:cNvPr>
            <p:cNvSpPr txBox="1"/>
            <p:nvPr/>
          </p:nvSpPr>
          <p:spPr>
            <a:xfrm>
              <a:off x="6811324" y="4289966"/>
              <a:ext cx="7236600" cy="451617"/>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5" name="TextBox 15">
              <a:extLst>
                <a:ext uri="{FF2B5EF4-FFF2-40B4-BE49-F238E27FC236}">
                  <a16:creationId xmlns:a16="http://schemas.microsoft.com/office/drawing/2014/main" id="{F74B7EBE-2569-0AE3-AF30-321D2C63BDF6}"/>
                </a:ext>
              </a:extLst>
            </p:cNvPr>
            <p:cNvSpPr txBox="1"/>
            <p:nvPr/>
          </p:nvSpPr>
          <p:spPr>
            <a:xfrm>
              <a:off x="6811324" y="5957984"/>
              <a:ext cx="7236600" cy="451548"/>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grpSp>
      <p:sp>
        <p:nvSpPr>
          <p:cNvPr id="16" name="TextBox 10">
            <a:extLst>
              <a:ext uri="{FF2B5EF4-FFF2-40B4-BE49-F238E27FC236}">
                <a16:creationId xmlns:a16="http://schemas.microsoft.com/office/drawing/2014/main" id="{194E0159-C4BC-0DF8-D364-AAE321052AA4}"/>
              </a:ext>
            </a:extLst>
          </p:cNvPr>
          <p:cNvSpPr txBox="1"/>
          <p:nvPr/>
        </p:nvSpPr>
        <p:spPr>
          <a:xfrm>
            <a:off x="2053277" y="5005218"/>
            <a:ext cx="14934934" cy="738664"/>
          </a:xfrm>
          <a:prstGeom prst="rect">
            <a:avLst/>
          </a:prstGeom>
        </p:spPr>
        <p:txBody>
          <a:bodyPr wrap="square" lIns="0" tIns="0" rIns="0" bIns="0" rtlCol="0" anchor="t">
            <a:spAutoFit/>
          </a:bodyPr>
          <a:lstStyle/>
          <a:p>
            <a:r>
              <a:rPr lang="en-CY" sz="4800" b="1" kern="0" dirty="0">
                <a:effectLst/>
                <a:ea typeface="Times New Roman" panose="02020603050405020304" pitchFamily="18" charset="0"/>
                <a:cs typeface="Times New Roman" panose="02020603050405020304" pitchFamily="18" charset="0"/>
              </a:rPr>
              <a:t>4) High-Level Frameworks – OpenAI Agents</a:t>
            </a:r>
            <a:endParaRPr lang="en-CY" sz="48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847377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2"/>
            <a:stretch>
              <a:fillRect t="-18335" r="-7769"/>
            </a:stretch>
          </a:blipFill>
          <a:ln cap="sq">
            <a:noFill/>
            <a:prstDash val="solid"/>
            <a:miter/>
          </a:ln>
        </p:spPr>
        <p:txBody>
          <a:bodyPr/>
          <a:lstStyle/>
          <a:p>
            <a:endParaRPr lang="en-US" dirty="0"/>
          </a:p>
        </p:txBody>
      </p:sp>
      <p:grpSp>
        <p:nvGrpSpPr>
          <p:cNvPr id="39" name="Group 6"/>
          <p:cNvGrpSpPr/>
          <p:nvPr/>
        </p:nvGrpSpPr>
        <p:grpSpPr>
          <a:xfrm>
            <a:off x="11079746" y="1538071"/>
            <a:ext cx="7335862" cy="8934671"/>
            <a:chOff x="0" y="0"/>
            <a:chExt cx="2310453" cy="1171679"/>
          </a:xfrm>
        </p:grpSpPr>
        <p:sp>
          <p:nvSpPr>
            <p:cNvPr id="40" name="Freeform 7"/>
            <p:cNvSpPr/>
            <p:nvPr/>
          </p:nvSpPr>
          <p:spPr>
            <a:xfrm>
              <a:off x="0" y="0"/>
              <a:ext cx="2310454" cy="1171679"/>
            </a:xfrm>
            <a:custGeom>
              <a:avLst/>
              <a:gdLst/>
              <a:ahLst/>
              <a:cxnLst/>
              <a:rect l="l" t="t" r="r" b="b"/>
              <a:pathLst>
                <a:path w="2310454" h="1171679">
                  <a:moveTo>
                    <a:pt x="0" y="0"/>
                  </a:moveTo>
                  <a:lnTo>
                    <a:pt x="2310454" y="0"/>
                  </a:lnTo>
                  <a:lnTo>
                    <a:pt x="2310454" y="1171679"/>
                  </a:lnTo>
                  <a:lnTo>
                    <a:pt x="0" y="1171679"/>
                  </a:lnTo>
                  <a:close/>
                </a:path>
              </a:pathLst>
            </a:custGeom>
            <a:solidFill>
              <a:srgbClr val="F7FAFB"/>
            </a:solidFill>
          </p:spPr>
          <p:txBody>
            <a:bodyPr/>
            <a:lstStyle/>
            <a:p>
              <a:endParaRPr lang="en-US" dirty="0"/>
            </a:p>
          </p:txBody>
        </p:sp>
        <p:sp>
          <p:nvSpPr>
            <p:cNvPr id="41" name="TextBox 8"/>
            <p:cNvSpPr txBox="1"/>
            <p:nvPr/>
          </p:nvSpPr>
          <p:spPr>
            <a:xfrm>
              <a:off x="0" y="-47625"/>
              <a:ext cx="2310453" cy="1219304"/>
            </a:xfrm>
            <a:prstGeom prst="rect">
              <a:avLst/>
            </a:prstGeom>
          </p:spPr>
          <p:txBody>
            <a:bodyPr lIns="50800" tIns="50800" rIns="50800" bIns="50800" rtlCol="0" anchor="ctr"/>
            <a:lstStyle/>
            <a:p>
              <a:pPr algn="ctr">
                <a:lnSpc>
                  <a:spcPts val="3500"/>
                </a:lnSpc>
              </a:pPr>
              <a:endParaRPr/>
            </a:p>
          </p:txBody>
        </p:sp>
      </p:grpSp>
      <p:grpSp>
        <p:nvGrpSpPr>
          <p:cNvPr id="3" name="Group 3"/>
          <p:cNvGrpSpPr/>
          <p:nvPr/>
        </p:nvGrpSpPr>
        <p:grpSpPr>
          <a:xfrm>
            <a:off x="-170718" y="-137823"/>
            <a:ext cx="18586326" cy="1675892"/>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dirty="0"/>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17472986" y="9939265"/>
            <a:ext cx="524035" cy="125528"/>
            <a:chOff x="0" y="0"/>
            <a:chExt cx="698713" cy="167371"/>
          </a:xfrm>
        </p:grpSpPr>
        <p:grpSp>
          <p:nvGrpSpPr>
            <p:cNvPr id="7" name="Group 7"/>
            <p:cNvGrpSpPr/>
            <p:nvPr/>
          </p:nvGrpSpPr>
          <p:grpSpPr>
            <a:xfrm>
              <a:off x="531342" y="0"/>
              <a:ext cx="167371" cy="167371"/>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p:cNvGrpSpPr/>
            <p:nvPr/>
          </p:nvGrpSpPr>
          <p:grpSpPr>
            <a:xfrm>
              <a:off x="265671" y="0"/>
              <a:ext cx="167371" cy="167371"/>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p:cNvGrpSpPr/>
            <p:nvPr/>
          </p:nvGrpSpPr>
          <p:grpSpPr>
            <a:xfrm>
              <a:off x="0" y="0"/>
              <a:ext cx="167371" cy="167371"/>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22" name="AutoShape 22"/>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24" name="TextBox 24"/>
          <p:cNvSpPr txBox="1"/>
          <p:nvPr/>
        </p:nvSpPr>
        <p:spPr>
          <a:xfrm>
            <a:off x="175565" y="905239"/>
            <a:ext cx="11483027" cy="346249"/>
          </a:xfrm>
          <a:prstGeom prst="rect">
            <a:avLst/>
          </a:prstGeom>
        </p:spPr>
        <p:txBody>
          <a:bodyPr wrap="square" lIns="0" tIns="0" rIns="0" bIns="0" rtlCol="0" anchor="t">
            <a:spAutoFit/>
          </a:bodyPr>
          <a:lstStyle/>
          <a:p>
            <a:pPr marL="0" lvl="0" indent="0" algn="l">
              <a:lnSpc>
                <a:spcPts val="2745"/>
              </a:lnSpc>
              <a:spcBef>
                <a:spcPct val="0"/>
              </a:spcBef>
            </a:pPr>
            <a:r>
              <a:rPr lang="en-US" sz="2285" spc="157" dirty="0">
                <a:solidFill>
                  <a:srgbClr val="030304"/>
                </a:solidFill>
                <a:latin typeface="Now" panose="00000500000000000000"/>
                <a:ea typeface="Now" panose="00000500000000000000"/>
                <a:cs typeface="Now" panose="00000500000000000000"/>
                <a:sym typeface="Now" panose="00000500000000000000"/>
              </a:rPr>
              <a:t>IMPLEMENTATION DETAILS – HIGH LEVEL Framework – OpenAI Agents</a:t>
            </a:r>
          </a:p>
        </p:txBody>
      </p:sp>
      <p:sp>
        <p:nvSpPr>
          <p:cNvPr id="25" name="TextBox 25"/>
          <p:cNvSpPr txBox="1"/>
          <p:nvPr/>
        </p:nvSpPr>
        <p:spPr>
          <a:xfrm>
            <a:off x="175566" y="265832"/>
            <a:ext cx="8391990" cy="681399"/>
          </a:xfrm>
          <a:prstGeom prst="rect">
            <a:avLst/>
          </a:prstGeom>
        </p:spPr>
        <p:txBody>
          <a:bodyPr lIns="0" tIns="0" rIns="0" bIns="0" rtlCol="0" anchor="t">
            <a:spAutoFit/>
          </a:bodyPr>
          <a:lstStyle/>
          <a:p>
            <a:pPr marL="0" lvl="0" indent="0" algn="l">
              <a:lnSpc>
                <a:spcPts val="5070"/>
              </a:lnSpc>
              <a:spcBef>
                <a:spcPct val="0"/>
              </a:spcBef>
            </a:pPr>
            <a:r>
              <a:rPr lang="en-US" sz="4970" spc="-64" dirty="0">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26" name="TextBox 26"/>
          <p:cNvSpPr txBox="1"/>
          <p:nvPr/>
        </p:nvSpPr>
        <p:spPr>
          <a:xfrm>
            <a:off x="17066049" y="301436"/>
            <a:ext cx="1142541" cy="937629"/>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19</a:t>
            </a:r>
          </a:p>
        </p:txBody>
      </p:sp>
      <p:pic>
        <p:nvPicPr>
          <p:cNvPr id="31" name="Picture 30" descr="A diagram of a company&#10;&#10;AI-generated content may be incorre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4985" y="2706451"/>
            <a:ext cx="6903605" cy="6234744"/>
          </a:xfrm>
          <a:prstGeom prst="rect">
            <a:avLst/>
          </a:prstGeom>
        </p:spPr>
      </p:pic>
      <p:sp>
        <p:nvSpPr>
          <p:cNvPr id="35" name="TextBox 10"/>
          <p:cNvSpPr txBox="1"/>
          <p:nvPr/>
        </p:nvSpPr>
        <p:spPr>
          <a:xfrm>
            <a:off x="-24776" y="1434162"/>
            <a:ext cx="11104524" cy="3352071"/>
          </a:xfrm>
          <a:prstGeom prst="rect">
            <a:avLst/>
          </a:prstGeom>
        </p:spPr>
        <p:txBody>
          <a:bodyPr wrap="square" lIns="0" tIns="0" rIns="0" bIns="0" rtlCol="0" anchor="t">
            <a:spAutoFit/>
          </a:bodyPr>
          <a:lstStyle/>
          <a:p>
            <a:pPr marL="294005" lvl="1" algn="l">
              <a:lnSpc>
                <a:spcPts val="6505"/>
              </a:lnSpc>
            </a:pPr>
            <a:r>
              <a:rPr lang="en-GB" sz="2800" b="1" dirty="0"/>
              <a:t>OpenAI Agents Framework</a:t>
            </a:r>
            <a:r>
              <a:rPr lang="en-GB" sz="2800" dirty="0"/>
              <a:t> for high-level orchestration</a:t>
            </a:r>
          </a:p>
          <a:p>
            <a:pPr marL="1371600" lvl="2" indent="-457200">
              <a:lnSpc>
                <a:spcPct val="150000"/>
              </a:lnSpc>
              <a:buFont typeface="Arial" panose="020B0604020202090204" pitchFamily="34" charset="0"/>
              <a:buChar char="•"/>
            </a:pPr>
            <a:r>
              <a:rPr lang="en-GB" sz="2800" dirty="0"/>
              <a:t>Declarative and modular structure.</a:t>
            </a:r>
          </a:p>
          <a:p>
            <a:pPr marL="1371600" lvl="2" indent="-457200">
              <a:lnSpc>
                <a:spcPct val="150000"/>
              </a:lnSpc>
              <a:buFont typeface="Arial" panose="020B0604020202090204" pitchFamily="34" charset="0"/>
              <a:buChar char="•"/>
            </a:pPr>
            <a:r>
              <a:rPr lang="en-GB" sz="2800" dirty="0"/>
              <a:t>Simplifies sub-agent coordination and task planning.</a:t>
            </a:r>
          </a:p>
          <a:p>
            <a:pPr marL="1371600" lvl="2" indent="-457200">
              <a:lnSpc>
                <a:spcPct val="150000"/>
              </a:lnSpc>
              <a:buFont typeface="Arial" panose="020B0604020202090204" pitchFamily="34" charset="0"/>
              <a:buChar char="•"/>
            </a:pPr>
            <a:r>
              <a:rPr lang="en-GB" sz="2800" dirty="0"/>
              <a:t>Integrates tools (e.g., retrieval, grading) seamlessly.</a:t>
            </a:r>
          </a:p>
          <a:p>
            <a:pPr marL="1371600" lvl="2" indent="-457200">
              <a:lnSpc>
                <a:spcPct val="150000"/>
              </a:lnSpc>
              <a:buFont typeface="Arial" panose="020B0604020202090204" pitchFamily="34" charset="0"/>
              <a:buChar char="•"/>
            </a:pPr>
            <a:r>
              <a:rPr lang="en-GB" sz="2800" dirty="0"/>
              <a:t>Context Management (memory management – stateful).</a:t>
            </a:r>
          </a:p>
        </p:txBody>
      </p:sp>
      <p:sp>
        <p:nvSpPr>
          <p:cNvPr id="37" name="TextBox 10"/>
          <p:cNvSpPr txBox="1"/>
          <p:nvPr/>
        </p:nvSpPr>
        <p:spPr>
          <a:xfrm>
            <a:off x="-24777" y="5273164"/>
            <a:ext cx="11104523" cy="3811172"/>
          </a:xfrm>
          <a:prstGeom prst="rect">
            <a:avLst/>
          </a:prstGeom>
        </p:spPr>
        <p:txBody>
          <a:bodyPr wrap="square" lIns="0" tIns="0" rIns="0" bIns="0" rtlCol="0" anchor="t">
            <a:spAutoFit/>
          </a:bodyPr>
          <a:lstStyle/>
          <a:p>
            <a:pPr marL="294005" lvl="1" algn="l">
              <a:lnSpc>
                <a:spcPct val="150000"/>
              </a:lnSpc>
            </a:pPr>
            <a:r>
              <a:rPr lang="en-GB" sz="2800" b="1" dirty="0"/>
              <a:t>Why use a high-level framework such as OpenAI Agents SDK?</a:t>
            </a:r>
          </a:p>
          <a:p>
            <a:pPr marL="1208405" lvl="2" indent="-457200">
              <a:lnSpc>
                <a:spcPct val="150000"/>
              </a:lnSpc>
              <a:buFont typeface="Wingdings" panose="05000000000000000000" pitchFamily="2" charset="2"/>
              <a:buChar char="ü"/>
            </a:pPr>
            <a:r>
              <a:rPr lang="en-GB" sz="2800" b="1" dirty="0"/>
              <a:t>Reusability</a:t>
            </a:r>
            <a:r>
              <a:rPr lang="en-GB" sz="2800" dirty="0"/>
              <a:t> – Components can be used for different use cases.</a:t>
            </a:r>
          </a:p>
          <a:p>
            <a:pPr marL="1208405" lvl="2" indent="-457200">
              <a:lnSpc>
                <a:spcPct val="150000"/>
              </a:lnSpc>
              <a:buFont typeface="Wingdings" panose="05000000000000000000" pitchFamily="2" charset="2"/>
              <a:buChar char="ü"/>
            </a:pPr>
            <a:r>
              <a:rPr lang="en-GB" sz="2800" b="1" dirty="0"/>
              <a:t>Reliability </a:t>
            </a:r>
            <a:r>
              <a:rPr lang="en-GB" sz="2800" dirty="0"/>
              <a:t>–</a:t>
            </a:r>
            <a:r>
              <a:rPr lang="en-GB" sz="2800" b="1" dirty="0"/>
              <a:t> </a:t>
            </a:r>
            <a:r>
              <a:rPr lang="en-GB" sz="2800" dirty="0"/>
              <a:t>the agent performs consistently and correctly under various conditions due to structured workflows and tool integration.</a:t>
            </a:r>
          </a:p>
          <a:p>
            <a:pPr marL="1208405" lvl="2" indent="-457200">
              <a:lnSpc>
                <a:spcPct val="150000"/>
              </a:lnSpc>
              <a:buFont typeface="Wingdings" panose="05000000000000000000" pitchFamily="2" charset="2"/>
              <a:buChar char="ü"/>
            </a:pPr>
            <a:r>
              <a:rPr lang="en-GB" sz="2800" b="1" dirty="0"/>
              <a:t>Maintainability</a:t>
            </a:r>
            <a:r>
              <a:rPr lang="en-GB" sz="2800" dirty="0"/>
              <a:t> – the system can be easily updated, extended, or debugged thanks to its modular and well-organized architecture.</a:t>
            </a:r>
          </a:p>
        </p:txBody>
      </p:sp>
      <p:sp>
        <p:nvSpPr>
          <p:cNvPr id="38" name="AutoShape 23"/>
          <p:cNvSpPr/>
          <p:nvPr/>
        </p:nvSpPr>
        <p:spPr>
          <a:xfrm flipH="1" flipV="1">
            <a:off x="11079746" y="1500837"/>
            <a:ext cx="0" cy="8971907"/>
          </a:xfrm>
          <a:prstGeom prst="line">
            <a:avLst/>
          </a:prstGeom>
          <a:ln w="19050" cap="flat">
            <a:solidFill>
              <a:srgbClr val="000000"/>
            </a:solidFill>
            <a:prstDash val="solid"/>
            <a:headEnd type="none" w="sm" len="sm"/>
            <a:tailEnd type="none" w="sm" len="sm"/>
          </a:ln>
        </p:spPr>
        <p:txBody>
          <a:bodyPr/>
          <a:lstStyle/>
          <a:p>
            <a:endParaRPr lang="en-US"/>
          </a:p>
        </p:txBody>
      </p:sp>
      <p:sp>
        <p:nvSpPr>
          <p:cNvPr id="43" name="TextBox 24"/>
          <p:cNvSpPr txBox="1"/>
          <p:nvPr/>
        </p:nvSpPr>
        <p:spPr>
          <a:xfrm>
            <a:off x="11304981" y="1860825"/>
            <a:ext cx="2478544" cy="346249"/>
          </a:xfrm>
          <a:prstGeom prst="rect">
            <a:avLst/>
          </a:prstGeom>
        </p:spPr>
        <p:txBody>
          <a:bodyPr wrap="square" lIns="0" tIns="0" rIns="0" bIns="0" rtlCol="0" anchor="t">
            <a:spAutoFit/>
          </a:bodyPr>
          <a:lstStyle/>
          <a:p>
            <a:pPr marL="0" lvl="0" indent="0" algn="l">
              <a:lnSpc>
                <a:spcPts val="2745"/>
              </a:lnSpc>
              <a:spcBef>
                <a:spcPct val="0"/>
              </a:spcBef>
            </a:pPr>
            <a:r>
              <a:rPr lang="en-US" sz="2285" spc="157" dirty="0">
                <a:solidFill>
                  <a:srgbClr val="030304"/>
                </a:solidFill>
                <a:latin typeface="Now" panose="00000500000000000000"/>
                <a:ea typeface="Now" panose="00000500000000000000"/>
                <a:cs typeface="Now" panose="00000500000000000000"/>
                <a:sym typeface="Now" panose="00000500000000000000"/>
              </a:rPr>
              <a:t>Orchestration</a:t>
            </a:r>
          </a:p>
        </p:txBody>
      </p:sp>
      <p:sp>
        <p:nvSpPr>
          <p:cNvPr id="44" name="AutoShape 21"/>
          <p:cNvSpPr/>
          <p:nvPr/>
        </p:nvSpPr>
        <p:spPr>
          <a:xfrm>
            <a:off x="11079746" y="2400300"/>
            <a:ext cx="7208254" cy="0"/>
          </a:xfrm>
          <a:prstGeom prst="line">
            <a:avLst/>
          </a:prstGeom>
          <a:ln w="1905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2588" y="-176926"/>
            <a:ext cx="18537675" cy="10756210"/>
          </a:xfrm>
          <a:custGeom>
            <a:avLst/>
            <a:gdLst/>
            <a:ahLst/>
            <a:cxnLst/>
            <a:rect l="l" t="t" r="r" b="b"/>
            <a:pathLst>
              <a:path w="18537675" h="10756210">
                <a:moveTo>
                  <a:pt x="0" y="0"/>
                </a:moveTo>
                <a:lnTo>
                  <a:pt x="18537675" y="0"/>
                </a:lnTo>
                <a:lnTo>
                  <a:pt x="18537675" y="10756210"/>
                </a:lnTo>
                <a:lnTo>
                  <a:pt x="0" y="10756210"/>
                </a:lnTo>
                <a:lnTo>
                  <a:pt x="0" y="0"/>
                </a:lnTo>
                <a:close/>
              </a:path>
            </a:pathLst>
          </a:custGeom>
          <a:blipFill>
            <a:blip r:embed="rId3"/>
            <a:stretch>
              <a:fillRect t="-733" b="-733"/>
            </a:stretch>
          </a:blipFill>
        </p:spPr>
        <p:txBody>
          <a:bodyPr/>
          <a:lstStyle/>
          <a:p>
            <a:endParaRPr lang="en-US"/>
          </a:p>
        </p:txBody>
      </p:sp>
      <p:grpSp>
        <p:nvGrpSpPr>
          <p:cNvPr id="3" name="Group 3"/>
          <p:cNvGrpSpPr/>
          <p:nvPr/>
        </p:nvGrpSpPr>
        <p:grpSpPr>
          <a:xfrm>
            <a:off x="-303702" y="-379128"/>
            <a:ext cx="20190735" cy="11727017"/>
            <a:chOff x="-142130" y="-149176"/>
            <a:chExt cx="5317724" cy="3088597"/>
          </a:xfrm>
        </p:grpSpPr>
        <p:sp>
          <p:nvSpPr>
            <p:cNvPr id="4" name="Freeform 4"/>
            <p:cNvSpPr/>
            <p:nvPr/>
          </p:nvSpPr>
          <p:spPr>
            <a:xfrm>
              <a:off x="-142130" y="-149176"/>
              <a:ext cx="5175595" cy="2939421"/>
            </a:xfrm>
            <a:custGeom>
              <a:avLst/>
              <a:gdLst/>
              <a:ahLst/>
              <a:cxnLst/>
              <a:rect l="l" t="t" r="r" b="b"/>
              <a:pathLst>
                <a:path w="5175595" h="2939421">
                  <a:moveTo>
                    <a:pt x="0" y="0"/>
                  </a:moveTo>
                  <a:lnTo>
                    <a:pt x="5175595" y="0"/>
                  </a:lnTo>
                  <a:lnTo>
                    <a:pt x="5175595" y="2939421"/>
                  </a:lnTo>
                  <a:lnTo>
                    <a:pt x="0" y="2939421"/>
                  </a:lnTo>
                  <a:close/>
                </a:path>
              </a:pathLst>
            </a:custGeom>
            <a:solidFill>
              <a:srgbClr val="FFFFFF">
                <a:alpha val="88627"/>
              </a:srgbClr>
            </a:solidFill>
          </p:spPr>
          <p:txBody>
            <a:bodyPr/>
            <a:lstStyle/>
            <a:p>
              <a:endParaRPr lang="en-US" dirty="0"/>
            </a:p>
          </p:txBody>
        </p:sp>
        <p:sp>
          <p:nvSpPr>
            <p:cNvPr id="5" name="TextBox 5"/>
            <p:cNvSpPr txBox="1"/>
            <p:nvPr/>
          </p:nvSpPr>
          <p:spPr>
            <a:xfrm>
              <a:off x="0" y="-47625"/>
              <a:ext cx="5175594" cy="2987046"/>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4953000" y="1814975"/>
            <a:ext cx="10569315" cy="7498304"/>
            <a:chOff x="0" y="-1344170"/>
            <a:chExt cx="14092420" cy="9997741"/>
          </a:xfrm>
        </p:grpSpPr>
        <p:sp>
          <p:nvSpPr>
            <p:cNvPr id="7" name="Freeform 7"/>
            <p:cNvSpPr/>
            <p:nvPr/>
          </p:nvSpPr>
          <p:spPr>
            <a:xfrm>
              <a:off x="5588000" y="-1344170"/>
              <a:ext cx="1007583" cy="1007582"/>
            </a:xfrm>
            <a:custGeom>
              <a:avLst/>
              <a:gdLst/>
              <a:ahLst/>
              <a:cxnLst/>
              <a:rect l="l" t="t" r="r" b="b"/>
              <a:pathLst>
                <a:path w="1007582" h="1007582">
                  <a:moveTo>
                    <a:pt x="0" y="0"/>
                  </a:moveTo>
                  <a:lnTo>
                    <a:pt x="1007582" y="0"/>
                  </a:lnTo>
                  <a:lnTo>
                    <a:pt x="1007582" y="1007582"/>
                  </a:lnTo>
                  <a:lnTo>
                    <a:pt x="0" y="1007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8" name="Freeform 8"/>
            <p:cNvSpPr/>
            <p:nvPr/>
          </p:nvSpPr>
          <p:spPr>
            <a:xfrm>
              <a:off x="5588000" y="4289966"/>
              <a:ext cx="1007583" cy="1007582"/>
            </a:xfrm>
            <a:custGeom>
              <a:avLst/>
              <a:gdLst/>
              <a:ahLst/>
              <a:cxnLst/>
              <a:rect l="l" t="t" r="r" b="b"/>
              <a:pathLst>
                <a:path w="1007582" h="1007582">
                  <a:moveTo>
                    <a:pt x="0" y="0"/>
                  </a:moveTo>
                  <a:lnTo>
                    <a:pt x="1007582" y="0"/>
                  </a:lnTo>
                  <a:lnTo>
                    <a:pt x="1007582" y="1007582"/>
                  </a:lnTo>
                  <a:lnTo>
                    <a:pt x="0" y="1007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5629567" y="5957982"/>
              <a:ext cx="1007583" cy="1007582"/>
            </a:xfrm>
            <a:custGeom>
              <a:avLst/>
              <a:gdLst/>
              <a:ahLst/>
              <a:cxnLst/>
              <a:rect l="l" t="t" r="r" b="b"/>
              <a:pathLst>
                <a:path w="1007582" h="1007582">
                  <a:moveTo>
                    <a:pt x="0" y="0"/>
                  </a:moveTo>
                  <a:lnTo>
                    <a:pt x="1007582" y="0"/>
                  </a:lnTo>
                  <a:lnTo>
                    <a:pt x="1007582" y="1007582"/>
                  </a:lnTo>
                  <a:lnTo>
                    <a:pt x="0" y="1007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0" name="TextBox 10"/>
            <p:cNvSpPr txBox="1"/>
            <p:nvPr/>
          </p:nvSpPr>
          <p:spPr>
            <a:xfrm>
              <a:off x="0" y="1545915"/>
              <a:ext cx="4549143" cy="2184461"/>
            </a:xfrm>
            <a:prstGeom prst="rect">
              <a:avLst/>
            </a:prstGeom>
          </p:spPr>
          <p:txBody>
            <a:bodyPr lIns="0" tIns="0" rIns="0" bIns="0" rtlCol="0" anchor="t">
              <a:spAutoFit/>
            </a:bodyPr>
            <a:lstStyle/>
            <a:p>
              <a:pPr algn="l">
                <a:lnSpc>
                  <a:spcPts val="6790"/>
                </a:lnSpc>
              </a:pPr>
              <a:r>
                <a:rPr lang="en-US" sz="4525">
                  <a:solidFill>
                    <a:srgbClr val="030304"/>
                  </a:solidFill>
                  <a:latin typeface="Noto Serif Display Light"/>
                  <a:ea typeface="Noto Serif Display Light"/>
                  <a:cs typeface="Noto Serif Display Light"/>
                  <a:sym typeface="Noto Serif Display Light"/>
                </a:rPr>
                <a:t>Presentation Structure</a:t>
              </a:r>
            </a:p>
          </p:txBody>
        </p:sp>
        <p:sp>
          <p:nvSpPr>
            <p:cNvPr id="11" name="TextBox 11"/>
            <p:cNvSpPr txBox="1"/>
            <p:nvPr/>
          </p:nvSpPr>
          <p:spPr>
            <a:xfrm>
              <a:off x="6855820" y="268492"/>
              <a:ext cx="7236600" cy="447301"/>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2" name="TextBox 12"/>
            <p:cNvSpPr txBox="1"/>
            <p:nvPr/>
          </p:nvSpPr>
          <p:spPr>
            <a:xfrm>
              <a:off x="6855820" y="1824916"/>
              <a:ext cx="7236600" cy="854935"/>
            </a:xfrm>
            <a:prstGeom prst="rect">
              <a:avLst/>
            </a:prstGeom>
          </p:spPr>
          <p:txBody>
            <a:bodyPr lIns="0" tIns="0" rIns="0" bIns="0" rtlCol="0" anchor="t">
              <a:noAutofit/>
            </a:bodyPr>
            <a:lstStyle/>
            <a:p>
              <a:pPr algn="l">
                <a:lnSpc>
                  <a:spcPts val="1500"/>
                </a:lnSpc>
                <a:spcAft>
                  <a:spcPts val="225"/>
                </a:spcAft>
                <a:buFont typeface="Arial" panose="020B0604020202020204" pitchFamily="34" charset="0"/>
                <a:buChar char="•"/>
              </a:pPr>
              <a:endParaRPr lang="en-GB" sz="2150" dirty="0">
                <a:solidFill>
                  <a:srgbClr val="030304"/>
                </a:solidFill>
                <a:latin typeface="TT Commons Pro" panose="020B0103030102020204"/>
              </a:endParaRPr>
            </a:p>
          </p:txBody>
        </p:sp>
        <p:sp>
          <p:nvSpPr>
            <p:cNvPr id="13" name="TextBox 13"/>
            <p:cNvSpPr txBox="1"/>
            <p:nvPr/>
          </p:nvSpPr>
          <p:spPr>
            <a:xfrm>
              <a:off x="6811324" y="4289966"/>
              <a:ext cx="7236600" cy="451617"/>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4" name="Freeform 14"/>
            <p:cNvSpPr/>
            <p:nvPr/>
          </p:nvSpPr>
          <p:spPr>
            <a:xfrm>
              <a:off x="5645184" y="7645989"/>
              <a:ext cx="1007583" cy="1007582"/>
            </a:xfrm>
            <a:custGeom>
              <a:avLst/>
              <a:gdLst/>
              <a:ahLst/>
              <a:cxnLst/>
              <a:rect l="l" t="t" r="r" b="b"/>
              <a:pathLst>
                <a:path w="1007582" h="1007582">
                  <a:moveTo>
                    <a:pt x="0" y="0"/>
                  </a:moveTo>
                  <a:lnTo>
                    <a:pt x="1007582" y="0"/>
                  </a:lnTo>
                  <a:lnTo>
                    <a:pt x="1007582" y="1007582"/>
                  </a:lnTo>
                  <a:lnTo>
                    <a:pt x="0" y="1007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5" name="TextBox 15"/>
            <p:cNvSpPr txBox="1"/>
            <p:nvPr/>
          </p:nvSpPr>
          <p:spPr>
            <a:xfrm>
              <a:off x="6811324" y="5957984"/>
              <a:ext cx="7236600" cy="451548"/>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grpSp>
      <p:sp>
        <p:nvSpPr>
          <p:cNvPr id="19" name="TextBox 18">
            <a:extLst>
              <a:ext uri="{FF2B5EF4-FFF2-40B4-BE49-F238E27FC236}">
                <a16:creationId xmlns:a16="http://schemas.microsoft.com/office/drawing/2014/main" id="{39B22EA9-9559-278F-E370-9A0E6DEE6938}"/>
              </a:ext>
            </a:extLst>
          </p:cNvPr>
          <p:cNvSpPr txBox="1"/>
          <p:nvPr/>
        </p:nvSpPr>
        <p:spPr>
          <a:xfrm>
            <a:off x="10084807" y="1875499"/>
            <a:ext cx="8531592" cy="7417415"/>
          </a:xfrm>
          <a:prstGeom prst="rect">
            <a:avLst/>
          </a:prstGeom>
          <a:noFill/>
        </p:spPr>
        <p:txBody>
          <a:bodyPr wrap="square">
            <a:spAutoFit/>
          </a:bodyPr>
          <a:lstStyle/>
          <a:p>
            <a:pPr>
              <a:buNone/>
            </a:pPr>
            <a:r>
              <a:rPr lang="en-CY" sz="2800" b="1" kern="0" dirty="0">
                <a:effectLst/>
                <a:ea typeface="Times New Roman" panose="02020603050405020304" pitchFamily="18" charset="0"/>
                <a:cs typeface="Times New Roman" panose="02020603050405020304" pitchFamily="18" charset="0"/>
              </a:rPr>
              <a:t>1) Introduction</a:t>
            </a:r>
            <a:endParaRPr lang="en-CY" sz="2800" kern="100" dirty="0">
              <a:effectLst/>
              <a:ea typeface="Aptos" panose="020B0004020202020204" pitchFamily="34" charset="0"/>
              <a:cs typeface="Times New Roman" panose="02020603050405020304" pitchFamily="18" charset="0"/>
            </a:endParaRPr>
          </a:p>
          <a:p>
            <a:pPr>
              <a:buNone/>
            </a:pPr>
            <a:endParaRPr lang="el-GR" sz="2800" b="1" kern="0" dirty="0">
              <a:ea typeface="Times New Roman" panose="02020603050405020304" pitchFamily="18" charset="0"/>
              <a:cs typeface="Times New Roman" panose="02020603050405020304" pitchFamily="18" charset="0"/>
            </a:endParaRPr>
          </a:p>
          <a:p>
            <a:pPr>
              <a:buNone/>
            </a:pPr>
            <a:endParaRPr lang="en-CY" sz="2800" b="1" kern="0" dirty="0">
              <a:ea typeface="Times New Roman" panose="02020603050405020304" pitchFamily="18" charset="0"/>
              <a:cs typeface="Times New Roman" panose="02020603050405020304" pitchFamily="18" charset="0"/>
            </a:endParaRPr>
          </a:p>
          <a:p>
            <a:pPr>
              <a:buNone/>
            </a:pPr>
            <a:r>
              <a:rPr lang="en-CY" sz="2800" b="1" kern="0" dirty="0">
                <a:effectLst/>
                <a:ea typeface="Times New Roman" panose="02020603050405020304" pitchFamily="18" charset="0"/>
                <a:cs typeface="Times New Roman" panose="02020603050405020304" pitchFamily="18" charset="0"/>
              </a:rPr>
              <a:t>2) Foundational RAG Implementation</a:t>
            </a:r>
            <a:endParaRPr lang="en-CY" sz="2800" kern="100" dirty="0">
              <a:effectLst/>
              <a:ea typeface="Aptos" panose="020B0004020202020204" pitchFamily="34" charset="0"/>
              <a:cs typeface="Times New Roman" panose="02020603050405020304" pitchFamily="18" charset="0"/>
            </a:endParaRPr>
          </a:p>
          <a:p>
            <a:pPr>
              <a:buNone/>
            </a:pPr>
            <a:endParaRPr lang="en-CY" sz="2800" b="1" kern="0" dirty="0">
              <a:effectLst/>
              <a:ea typeface="Times New Roman" panose="02020603050405020304" pitchFamily="18" charset="0"/>
              <a:cs typeface="Times New Roman" panose="02020603050405020304" pitchFamily="18" charset="0"/>
            </a:endParaRPr>
          </a:p>
          <a:p>
            <a:pPr>
              <a:buNone/>
            </a:pPr>
            <a:endParaRPr lang="el-GR" sz="2800" b="1" kern="0" dirty="0">
              <a:effectLst/>
              <a:ea typeface="Times New Roman" panose="02020603050405020304" pitchFamily="18" charset="0"/>
              <a:cs typeface="Times New Roman" panose="02020603050405020304" pitchFamily="18" charset="0"/>
            </a:endParaRPr>
          </a:p>
          <a:p>
            <a:pPr>
              <a:buNone/>
            </a:pPr>
            <a:r>
              <a:rPr lang="en-CY" sz="2800" b="1" kern="0" dirty="0">
                <a:effectLst/>
                <a:ea typeface="Times New Roman" panose="02020603050405020304" pitchFamily="18" charset="0"/>
                <a:cs typeface="Times New Roman" panose="02020603050405020304" pitchFamily="18" charset="0"/>
              </a:rPr>
              <a:t>3) High-Level Frameworks – LangChain/LangGraph</a:t>
            </a:r>
            <a:endParaRPr lang="en-CY" sz="2800" kern="100" dirty="0">
              <a:effectLst/>
              <a:ea typeface="Aptos" panose="020B0004020202020204" pitchFamily="34" charset="0"/>
              <a:cs typeface="Times New Roman" panose="02020603050405020304" pitchFamily="18" charset="0"/>
            </a:endParaRPr>
          </a:p>
          <a:p>
            <a:pPr>
              <a:buNone/>
            </a:pPr>
            <a:endParaRPr lang="en-CY" sz="2800" b="1" kern="0" dirty="0">
              <a:effectLst/>
              <a:ea typeface="Times New Roman" panose="02020603050405020304" pitchFamily="18" charset="0"/>
              <a:cs typeface="Times New Roman" panose="02020603050405020304" pitchFamily="18" charset="0"/>
            </a:endParaRPr>
          </a:p>
          <a:p>
            <a:pPr>
              <a:buNone/>
            </a:pPr>
            <a:endParaRPr lang="en-US" sz="2800" b="1" kern="0" dirty="0">
              <a:effectLst/>
              <a:ea typeface="Times New Roman" panose="02020603050405020304" pitchFamily="18" charset="0"/>
              <a:cs typeface="Times New Roman" panose="02020603050405020304" pitchFamily="18" charset="0"/>
            </a:endParaRPr>
          </a:p>
          <a:p>
            <a:pPr>
              <a:buNone/>
            </a:pPr>
            <a:endParaRPr lang="el-GR" sz="2800" b="1" kern="0" dirty="0">
              <a:effectLst/>
              <a:ea typeface="Times New Roman" panose="02020603050405020304" pitchFamily="18" charset="0"/>
              <a:cs typeface="Times New Roman" panose="02020603050405020304" pitchFamily="18" charset="0"/>
            </a:endParaRPr>
          </a:p>
          <a:p>
            <a:pPr>
              <a:buNone/>
            </a:pPr>
            <a:r>
              <a:rPr lang="en-CY" sz="2800" b="1" kern="0" dirty="0">
                <a:effectLst/>
                <a:ea typeface="Times New Roman" panose="02020603050405020304" pitchFamily="18" charset="0"/>
                <a:cs typeface="Times New Roman" panose="02020603050405020304" pitchFamily="18" charset="0"/>
              </a:rPr>
              <a:t>4) High-Level Frameworks – OpenAI Agents</a:t>
            </a:r>
            <a:endParaRPr lang="en-CY" sz="2800" kern="100" dirty="0">
              <a:effectLst/>
              <a:ea typeface="Aptos" panose="020B0004020202020204" pitchFamily="34" charset="0"/>
              <a:cs typeface="Times New Roman" panose="02020603050405020304" pitchFamily="18" charset="0"/>
            </a:endParaRPr>
          </a:p>
          <a:p>
            <a:pPr>
              <a:buNone/>
            </a:pPr>
            <a:endParaRPr lang="en-US" sz="2800" b="1" kern="0" dirty="0">
              <a:effectLst/>
              <a:ea typeface="Times New Roman" panose="02020603050405020304" pitchFamily="18" charset="0"/>
              <a:cs typeface="Times New Roman" panose="02020603050405020304" pitchFamily="18" charset="0"/>
            </a:endParaRPr>
          </a:p>
          <a:p>
            <a:pPr>
              <a:buNone/>
            </a:pPr>
            <a:endParaRPr lang="el-GR" sz="2800" b="1" kern="0" dirty="0">
              <a:effectLst/>
              <a:ea typeface="Times New Roman" panose="02020603050405020304" pitchFamily="18" charset="0"/>
              <a:cs typeface="Times New Roman" panose="02020603050405020304" pitchFamily="18" charset="0"/>
            </a:endParaRPr>
          </a:p>
          <a:p>
            <a:pPr>
              <a:buNone/>
            </a:pPr>
            <a:r>
              <a:rPr lang="en-CY" sz="2800" b="1" kern="0" dirty="0">
                <a:effectLst/>
                <a:ea typeface="Times New Roman" panose="02020603050405020304" pitchFamily="18" charset="0"/>
                <a:cs typeface="Times New Roman" panose="02020603050405020304" pitchFamily="18" charset="0"/>
              </a:rPr>
              <a:t>5) Discussion</a:t>
            </a:r>
            <a:endParaRPr lang="en-CY" sz="2800" kern="100" dirty="0">
              <a:effectLst/>
              <a:ea typeface="Aptos" panose="020B0004020202020204" pitchFamily="34" charset="0"/>
              <a:cs typeface="Times New Roman" panose="02020603050405020304" pitchFamily="18" charset="0"/>
            </a:endParaRPr>
          </a:p>
          <a:p>
            <a:pPr>
              <a:buNone/>
            </a:pPr>
            <a:endParaRPr lang="el-GR" sz="2800" b="1" kern="0" dirty="0">
              <a:effectLst/>
              <a:ea typeface="Times New Roman" panose="02020603050405020304" pitchFamily="18" charset="0"/>
              <a:cs typeface="Times New Roman" panose="02020603050405020304" pitchFamily="18" charset="0"/>
            </a:endParaRPr>
          </a:p>
          <a:p>
            <a:pPr>
              <a:buNone/>
            </a:pPr>
            <a:endParaRPr lang="en-CY" sz="2800" b="1" kern="0" dirty="0">
              <a:effectLst/>
              <a:ea typeface="Times New Roman" panose="02020603050405020304" pitchFamily="18" charset="0"/>
              <a:cs typeface="Times New Roman" panose="02020603050405020304" pitchFamily="18" charset="0"/>
            </a:endParaRPr>
          </a:p>
          <a:p>
            <a:pPr>
              <a:buNone/>
            </a:pPr>
            <a:r>
              <a:rPr lang="en-CY" sz="2800" b="1" kern="0" dirty="0">
                <a:effectLst/>
                <a:ea typeface="Times New Roman" panose="02020603050405020304" pitchFamily="18" charset="0"/>
                <a:cs typeface="Times New Roman" panose="02020603050405020304" pitchFamily="18" charset="0"/>
              </a:rPr>
              <a:t>6)Showcase </a:t>
            </a:r>
            <a:r>
              <a:rPr lang="en-CY" sz="2800" kern="0" dirty="0">
                <a:effectLst/>
                <a:ea typeface="Times New Roman" panose="02020603050405020304" pitchFamily="18" charset="0"/>
                <a:cs typeface="Times New Roman" panose="02020603050405020304" pitchFamily="18" charset="0"/>
              </a:rPr>
              <a:t> </a:t>
            </a:r>
            <a:endParaRPr lang="en-CY" sz="5400" kern="100" dirty="0">
              <a:effectLst/>
              <a:ea typeface="Aptos" panose="020B0004020202020204" pitchFamily="34" charset="0"/>
              <a:cs typeface="Times New Roman" panose="02020603050405020304" pitchFamily="18" charset="0"/>
            </a:endParaRPr>
          </a:p>
        </p:txBody>
      </p:sp>
      <p:sp>
        <p:nvSpPr>
          <p:cNvPr id="20" name="Freeform 8">
            <a:extLst>
              <a:ext uri="{FF2B5EF4-FFF2-40B4-BE49-F238E27FC236}">
                <a16:creationId xmlns:a16="http://schemas.microsoft.com/office/drawing/2014/main" id="{C48098EE-2A6B-DEA7-2D30-3C0D6FF9D19B}"/>
              </a:ext>
            </a:extLst>
          </p:cNvPr>
          <p:cNvSpPr/>
          <p:nvPr/>
        </p:nvSpPr>
        <p:spPr>
          <a:xfrm>
            <a:off x="9144000" y="4364430"/>
            <a:ext cx="755687" cy="755686"/>
          </a:xfrm>
          <a:custGeom>
            <a:avLst/>
            <a:gdLst/>
            <a:ahLst/>
            <a:cxnLst/>
            <a:rect l="l" t="t" r="r" b="b"/>
            <a:pathLst>
              <a:path w="1007582" h="1007582">
                <a:moveTo>
                  <a:pt x="0" y="0"/>
                </a:moveTo>
                <a:lnTo>
                  <a:pt x="1007582" y="0"/>
                </a:lnTo>
                <a:lnTo>
                  <a:pt x="1007582" y="1007582"/>
                </a:lnTo>
                <a:lnTo>
                  <a:pt x="0" y="1007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Freeform 8">
            <a:extLst>
              <a:ext uri="{FF2B5EF4-FFF2-40B4-BE49-F238E27FC236}">
                <a16:creationId xmlns:a16="http://schemas.microsoft.com/office/drawing/2014/main" id="{01634D4E-D304-B697-C65C-7603119A5787}"/>
              </a:ext>
            </a:extLst>
          </p:cNvPr>
          <p:cNvSpPr/>
          <p:nvPr/>
        </p:nvSpPr>
        <p:spPr>
          <a:xfrm>
            <a:off x="9175175" y="3065987"/>
            <a:ext cx="755687" cy="755686"/>
          </a:xfrm>
          <a:custGeom>
            <a:avLst/>
            <a:gdLst/>
            <a:ahLst/>
            <a:cxnLst/>
            <a:rect l="l" t="t" r="r" b="b"/>
            <a:pathLst>
              <a:path w="1007582" h="1007582">
                <a:moveTo>
                  <a:pt x="0" y="0"/>
                </a:moveTo>
                <a:lnTo>
                  <a:pt x="1007582" y="0"/>
                </a:lnTo>
                <a:lnTo>
                  <a:pt x="1007582" y="1007582"/>
                </a:lnTo>
                <a:lnTo>
                  <a:pt x="0" y="1007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2"/>
            <a:stretch>
              <a:fillRect t="-18335" r="-7769"/>
            </a:stretch>
          </a:blipFill>
          <a:ln cap="sq">
            <a:noFill/>
            <a:prstDash val="solid"/>
            <a:miter/>
          </a:ln>
        </p:spPr>
        <p:txBody>
          <a:bodyPr/>
          <a:lstStyle/>
          <a:p>
            <a:endParaRPr lang="en-US" dirty="0"/>
          </a:p>
        </p:txBody>
      </p:sp>
      <p:grpSp>
        <p:nvGrpSpPr>
          <p:cNvPr id="39" name="Group 6"/>
          <p:cNvGrpSpPr/>
          <p:nvPr/>
        </p:nvGrpSpPr>
        <p:grpSpPr>
          <a:xfrm>
            <a:off x="11079746" y="1538071"/>
            <a:ext cx="7335862" cy="8934671"/>
            <a:chOff x="0" y="0"/>
            <a:chExt cx="2310453" cy="1171679"/>
          </a:xfrm>
        </p:grpSpPr>
        <p:sp>
          <p:nvSpPr>
            <p:cNvPr id="40" name="Freeform 7"/>
            <p:cNvSpPr/>
            <p:nvPr/>
          </p:nvSpPr>
          <p:spPr>
            <a:xfrm>
              <a:off x="0" y="0"/>
              <a:ext cx="2310454" cy="1171679"/>
            </a:xfrm>
            <a:custGeom>
              <a:avLst/>
              <a:gdLst/>
              <a:ahLst/>
              <a:cxnLst/>
              <a:rect l="l" t="t" r="r" b="b"/>
              <a:pathLst>
                <a:path w="2310454" h="1171679">
                  <a:moveTo>
                    <a:pt x="0" y="0"/>
                  </a:moveTo>
                  <a:lnTo>
                    <a:pt x="2310454" y="0"/>
                  </a:lnTo>
                  <a:lnTo>
                    <a:pt x="2310454" y="1171679"/>
                  </a:lnTo>
                  <a:lnTo>
                    <a:pt x="0" y="1171679"/>
                  </a:lnTo>
                  <a:close/>
                </a:path>
              </a:pathLst>
            </a:custGeom>
            <a:solidFill>
              <a:srgbClr val="F7FAFB"/>
            </a:solidFill>
          </p:spPr>
          <p:txBody>
            <a:bodyPr/>
            <a:lstStyle/>
            <a:p>
              <a:endParaRPr lang="en-US" dirty="0"/>
            </a:p>
          </p:txBody>
        </p:sp>
        <p:sp>
          <p:nvSpPr>
            <p:cNvPr id="41" name="TextBox 8"/>
            <p:cNvSpPr txBox="1"/>
            <p:nvPr/>
          </p:nvSpPr>
          <p:spPr>
            <a:xfrm>
              <a:off x="0" y="-47625"/>
              <a:ext cx="2310453" cy="1219304"/>
            </a:xfrm>
            <a:prstGeom prst="rect">
              <a:avLst/>
            </a:prstGeom>
          </p:spPr>
          <p:txBody>
            <a:bodyPr lIns="50800" tIns="50800" rIns="50800" bIns="50800" rtlCol="0" anchor="ctr"/>
            <a:lstStyle/>
            <a:p>
              <a:pPr algn="ctr">
                <a:lnSpc>
                  <a:spcPts val="3500"/>
                </a:lnSpc>
              </a:pPr>
              <a:endParaRPr/>
            </a:p>
          </p:txBody>
        </p:sp>
      </p:grpSp>
      <p:grpSp>
        <p:nvGrpSpPr>
          <p:cNvPr id="3" name="Group 3"/>
          <p:cNvGrpSpPr/>
          <p:nvPr/>
        </p:nvGrpSpPr>
        <p:grpSpPr>
          <a:xfrm>
            <a:off x="-170718" y="-137823"/>
            <a:ext cx="18586326" cy="1675892"/>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dirty="0"/>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17472986" y="9939265"/>
            <a:ext cx="524035" cy="125528"/>
            <a:chOff x="0" y="0"/>
            <a:chExt cx="698713" cy="167371"/>
          </a:xfrm>
        </p:grpSpPr>
        <p:grpSp>
          <p:nvGrpSpPr>
            <p:cNvPr id="7" name="Group 7"/>
            <p:cNvGrpSpPr/>
            <p:nvPr/>
          </p:nvGrpSpPr>
          <p:grpSpPr>
            <a:xfrm>
              <a:off x="531342" y="0"/>
              <a:ext cx="167371" cy="167371"/>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p:cNvGrpSpPr/>
            <p:nvPr/>
          </p:nvGrpSpPr>
          <p:grpSpPr>
            <a:xfrm>
              <a:off x="265671" y="0"/>
              <a:ext cx="167371" cy="167371"/>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p:cNvGrpSpPr/>
            <p:nvPr/>
          </p:nvGrpSpPr>
          <p:grpSpPr>
            <a:xfrm>
              <a:off x="0" y="0"/>
              <a:ext cx="167371" cy="167371"/>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22" name="AutoShape 22"/>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24" name="TextBox 24"/>
          <p:cNvSpPr txBox="1"/>
          <p:nvPr/>
        </p:nvSpPr>
        <p:spPr>
          <a:xfrm>
            <a:off x="175565" y="905239"/>
            <a:ext cx="11483027" cy="346249"/>
          </a:xfrm>
          <a:prstGeom prst="rect">
            <a:avLst/>
          </a:prstGeom>
        </p:spPr>
        <p:txBody>
          <a:bodyPr wrap="square" lIns="0" tIns="0" rIns="0" bIns="0" rtlCol="0" anchor="t">
            <a:spAutoFit/>
          </a:bodyPr>
          <a:lstStyle/>
          <a:p>
            <a:pPr marL="0" lvl="0" indent="0" algn="l">
              <a:lnSpc>
                <a:spcPts val="2745"/>
              </a:lnSpc>
              <a:spcBef>
                <a:spcPct val="0"/>
              </a:spcBef>
            </a:pPr>
            <a:r>
              <a:rPr lang="en-US" sz="2285" spc="157" dirty="0">
                <a:solidFill>
                  <a:srgbClr val="030304"/>
                </a:solidFill>
                <a:latin typeface="Now" panose="00000500000000000000"/>
                <a:ea typeface="Now" panose="00000500000000000000"/>
                <a:cs typeface="Now" panose="00000500000000000000"/>
                <a:sym typeface="Now" panose="00000500000000000000"/>
              </a:rPr>
              <a:t>IMPLEMENTATION DETAILS – HIGH LEVEL Framework – OpenAI Agents</a:t>
            </a:r>
          </a:p>
        </p:txBody>
      </p:sp>
      <p:sp>
        <p:nvSpPr>
          <p:cNvPr id="25" name="TextBox 25"/>
          <p:cNvSpPr txBox="1"/>
          <p:nvPr/>
        </p:nvSpPr>
        <p:spPr>
          <a:xfrm>
            <a:off x="175566" y="265832"/>
            <a:ext cx="8391990" cy="681399"/>
          </a:xfrm>
          <a:prstGeom prst="rect">
            <a:avLst/>
          </a:prstGeom>
        </p:spPr>
        <p:txBody>
          <a:bodyPr lIns="0" tIns="0" rIns="0" bIns="0" rtlCol="0" anchor="t">
            <a:spAutoFit/>
          </a:bodyPr>
          <a:lstStyle/>
          <a:p>
            <a:pPr marL="0" lvl="0" indent="0" algn="l">
              <a:lnSpc>
                <a:spcPts val="5070"/>
              </a:lnSpc>
              <a:spcBef>
                <a:spcPct val="0"/>
              </a:spcBef>
            </a:pPr>
            <a:r>
              <a:rPr lang="en-US" sz="4970" spc="-64" dirty="0">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26" name="TextBox 26"/>
          <p:cNvSpPr txBox="1"/>
          <p:nvPr/>
        </p:nvSpPr>
        <p:spPr>
          <a:xfrm>
            <a:off x="17066049" y="301436"/>
            <a:ext cx="1142541" cy="937629"/>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20</a:t>
            </a:r>
          </a:p>
        </p:txBody>
      </p:sp>
      <p:pic>
        <p:nvPicPr>
          <p:cNvPr id="31" name="Picture 30" descr="A diagram of a company&#10;&#10;AI-generated content may be incorre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4985" y="2706451"/>
            <a:ext cx="6903605" cy="6234744"/>
          </a:xfrm>
          <a:prstGeom prst="rect">
            <a:avLst/>
          </a:prstGeom>
        </p:spPr>
      </p:pic>
      <p:sp>
        <p:nvSpPr>
          <p:cNvPr id="35" name="TextBox 10"/>
          <p:cNvSpPr txBox="1"/>
          <p:nvPr/>
        </p:nvSpPr>
        <p:spPr>
          <a:xfrm>
            <a:off x="-24776" y="1434162"/>
            <a:ext cx="11104524" cy="3782959"/>
          </a:xfrm>
          <a:prstGeom prst="rect">
            <a:avLst/>
          </a:prstGeom>
        </p:spPr>
        <p:txBody>
          <a:bodyPr wrap="square" lIns="0" tIns="0" rIns="0" bIns="0" rtlCol="0" anchor="t">
            <a:spAutoFit/>
          </a:bodyPr>
          <a:lstStyle/>
          <a:p>
            <a:pPr marL="294005" lvl="1" algn="l">
              <a:lnSpc>
                <a:spcPts val="6505"/>
              </a:lnSpc>
            </a:pPr>
            <a:r>
              <a:rPr lang="en-GB" sz="3200" b="1" dirty="0"/>
              <a:t>Orchestration and Short-Term Memory</a:t>
            </a:r>
          </a:p>
          <a:p>
            <a:pPr lvl="1"/>
            <a:r>
              <a:rPr lang="en-GB" sz="2800" b="1" dirty="0"/>
              <a:t>Triage Agent (Master Agent)</a:t>
            </a:r>
            <a:r>
              <a:rPr lang="en-GB" sz="2800" dirty="0"/>
              <a:t>:</a:t>
            </a:r>
          </a:p>
          <a:p>
            <a:pPr lvl="2">
              <a:lnSpc>
                <a:spcPct val="150000"/>
              </a:lnSpc>
              <a:buFont typeface="Arial" panose="020B0604020202090204" pitchFamily="34" charset="0"/>
              <a:buChar char="•"/>
            </a:pPr>
            <a:r>
              <a:rPr lang="en-GB" sz="2800" dirty="0"/>
              <a:t> Central controller ensuring correct execution order.</a:t>
            </a:r>
          </a:p>
          <a:p>
            <a:pPr lvl="2">
              <a:lnSpc>
                <a:spcPct val="150000"/>
              </a:lnSpc>
              <a:buFont typeface="Arial" panose="020B0604020202090204" pitchFamily="34" charset="0"/>
              <a:buChar char="•"/>
            </a:pPr>
            <a:r>
              <a:rPr lang="en-GB" sz="2800" dirty="0"/>
              <a:t> Coordinates sub-agents and maintains workflow logic.</a:t>
            </a:r>
          </a:p>
          <a:p>
            <a:pPr lvl="2">
              <a:lnSpc>
                <a:spcPct val="150000"/>
              </a:lnSpc>
              <a:buFont typeface="Arial" panose="020B0604020202090204" pitchFamily="34" charset="0"/>
              <a:buChar char="•"/>
            </a:pPr>
            <a:r>
              <a:rPr lang="en-GB" sz="2800" dirty="0"/>
              <a:t> Enables </a:t>
            </a:r>
            <a:r>
              <a:rPr lang="en-GB" sz="2800" b="1" dirty="0"/>
              <a:t>Human-in-the-Loop</a:t>
            </a:r>
            <a:r>
              <a:rPr lang="en-GB" sz="2800" dirty="0"/>
              <a:t>: requests user input when needed allowing sub-agents to return to Triage Agent.</a:t>
            </a:r>
            <a:endParaRPr lang="en-GB" sz="2800" b="1" dirty="0"/>
          </a:p>
        </p:txBody>
      </p:sp>
      <p:sp>
        <p:nvSpPr>
          <p:cNvPr id="37" name="TextBox 10"/>
          <p:cNvSpPr txBox="1"/>
          <p:nvPr/>
        </p:nvSpPr>
        <p:spPr>
          <a:xfrm>
            <a:off x="-24776" y="5407575"/>
            <a:ext cx="10997576" cy="430887"/>
          </a:xfrm>
          <a:prstGeom prst="rect">
            <a:avLst/>
          </a:prstGeom>
        </p:spPr>
        <p:txBody>
          <a:bodyPr wrap="square" lIns="0" tIns="0" rIns="0" bIns="0" rtlCol="0" anchor="t">
            <a:spAutoFit/>
          </a:bodyPr>
          <a:lstStyle/>
          <a:p>
            <a:pPr lvl="1"/>
            <a:r>
              <a:rPr lang="en-GB" sz="2800" b="1" dirty="0"/>
              <a:t>Short-Term Memory (Rag Agent Context)</a:t>
            </a:r>
            <a:r>
              <a:rPr lang="en-GB" sz="2800" dirty="0"/>
              <a:t>:</a:t>
            </a:r>
          </a:p>
        </p:txBody>
      </p:sp>
      <p:sp>
        <p:nvSpPr>
          <p:cNvPr id="38" name="AutoShape 23"/>
          <p:cNvSpPr/>
          <p:nvPr/>
        </p:nvSpPr>
        <p:spPr>
          <a:xfrm flipH="1" flipV="1">
            <a:off x="11079746" y="1500837"/>
            <a:ext cx="0" cy="8971907"/>
          </a:xfrm>
          <a:prstGeom prst="line">
            <a:avLst/>
          </a:prstGeom>
          <a:ln w="19050" cap="flat">
            <a:solidFill>
              <a:srgbClr val="000000"/>
            </a:solidFill>
            <a:prstDash val="solid"/>
            <a:headEnd type="none" w="sm" len="sm"/>
            <a:tailEnd type="none" w="sm" len="sm"/>
          </a:ln>
        </p:spPr>
        <p:txBody>
          <a:bodyPr/>
          <a:lstStyle/>
          <a:p>
            <a:endParaRPr lang="en-US"/>
          </a:p>
        </p:txBody>
      </p:sp>
      <p:sp>
        <p:nvSpPr>
          <p:cNvPr id="43" name="TextBox 24"/>
          <p:cNvSpPr txBox="1"/>
          <p:nvPr/>
        </p:nvSpPr>
        <p:spPr>
          <a:xfrm>
            <a:off x="11304981" y="1860825"/>
            <a:ext cx="2478544" cy="346249"/>
          </a:xfrm>
          <a:prstGeom prst="rect">
            <a:avLst/>
          </a:prstGeom>
        </p:spPr>
        <p:txBody>
          <a:bodyPr wrap="square" lIns="0" tIns="0" rIns="0" bIns="0" rtlCol="0" anchor="t">
            <a:spAutoFit/>
          </a:bodyPr>
          <a:lstStyle/>
          <a:p>
            <a:pPr marL="0" lvl="0" indent="0" algn="l">
              <a:lnSpc>
                <a:spcPts val="2745"/>
              </a:lnSpc>
              <a:spcBef>
                <a:spcPct val="0"/>
              </a:spcBef>
            </a:pPr>
            <a:r>
              <a:rPr lang="en-US" sz="2285" spc="157" dirty="0">
                <a:solidFill>
                  <a:srgbClr val="030304"/>
                </a:solidFill>
                <a:latin typeface="Now" panose="00000500000000000000"/>
                <a:ea typeface="Now" panose="00000500000000000000"/>
                <a:cs typeface="Now" panose="00000500000000000000"/>
                <a:sym typeface="Now" panose="00000500000000000000"/>
              </a:rPr>
              <a:t>Orchestration</a:t>
            </a:r>
          </a:p>
        </p:txBody>
      </p:sp>
      <p:sp>
        <p:nvSpPr>
          <p:cNvPr id="44" name="AutoShape 21"/>
          <p:cNvSpPr/>
          <p:nvPr/>
        </p:nvSpPr>
        <p:spPr>
          <a:xfrm>
            <a:off x="11079746" y="2400300"/>
            <a:ext cx="7208254" cy="0"/>
          </a:xfrm>
          <a:prstGeom prst="line">
            <a:avLst/>
          </a:prstGeom>
          <a:ln w="19050" cap="flat">
            <a:solidFill>
              <a:srgbClr val="000000"/>
            </a:solidFill>
            <a:prstDash val="solid"/>
            <a:headEnd type="none" w="sm" len="sm"/>
            <a:tailEnd type="none" w="sm" len="sm"/>
          </a:ln>
        </p:spPr>
        <p:txBody>
          <a:bodyPr/>
          <a:lstStyle/>
          <a:p>
            <a:endParaRPr lang="en-US"/>
          </a:p>
        </p:txBody>
      </p:sp>
      <p:sp>
        <p:nvSpPr>
          <p:cNvPr id="13" name="AutoShape 23"/>
          <p:cNvSpPr/>
          <p:nvPr/>
        </p:nvSpPr>
        <p:spPr>
          <a:xfrm flipH="1" flipV="1">
            <a:off x="5428558" y="6005405"/>
            <a:ext cx="0" cy="4059387"/>
          </a:xfrm>
          <a:prstGeom prst="line">
            <a:avLst/>
          </a:prstGeom>
          <a:ln w="19050" cap="flat">
            <a:solidFill>
              <a:srgbClr val="000000"/>
            </a:solidFill>
            <a:prstDash val="solid"/>
            <a:headEnd type="none" w="sm" len="sm"/>
            <a:tailEnd type="none" w="sm" len="sm"/>
          </a:ln>
        </p:spPr>
        <p:txBody>
          <a:bodyPr/>
          <a:lstStyle/>
          <a:p>
            <a:endParaRPr lang="en-US"/>
          </a:p>
        </p:txBody>
      </p:sp>
      <p:grpSp>
        <p:nvGrpSpPr>
          <p:cNvPr id="18" name="Group 3"/>
          <p:cNvGrpSpPr/>
          <p:nvPr/>
        </p:nvGrpSpPr>
        <p:grpSpPr>
          <a:xfrm>
            <a:off x="79410" y="5988431"/>
            <a:ext cx="5228096" cy="4059386"/>
            <a:chOff x="0" y="0"/>
            <a:chExt cx="5054345" cy="501644"/>
          </a:xfrm>
        </p:grpSpPr>
        <p:sp>
          <p:nvSpPr>
            <p:cNvPr id="19"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dirty="0"/>
            </a:p>
          </p:txBody>
        </p:sp>
        <p:sp>
          <p:nvSpPr>
            <p:cNvPr id="20"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sp>
        <p:nvSpPr>
          <p:cNvPr id="15" name="TextBox 14"/>
          <p:cNvSpPr txBox="1"/>
          <p:nvPr/>
        </p:nvSpPr>
        <p:spPr>
          <a:xfrm>
            <a:off x="1676399" y="6005405"/>
            <a:ext cx="1752597" cy="523220"/>
          </a:xfrm>
          <a:prstGeom prst="rect">
            <a:avLst/>
          </a:prstGeom>
          <a:noFill/>
        </p:spPr>
        <p:txBody>
          <a:bodyPr wrap="square">
            <a:spAutoFit/>
          </a:bodyPr>
          <a:lstStyle/>
          <a:p>
            <a:r>
              <a:rPr lang="en-GB" sz="2800" b="1" dirty="0"/>
              <a:t>Preserves</a:t>
            </a:r>
            <a:endParaRPr lang="en-US" sz="2800" b="1" dirty="0"/>
          </a:p>
        </p:txBody>
      </p:sp>
      <p:sp>
        <p:nvSpPr>
          <p:cNvPr id="17" name="TextBox 16"/>
          <p:cNvSpPr txBox="1"/>
          <p:nvPr/>
        </p:nvSpPr>
        <p:spPr>
          <a:xfrm>
            <a:off x="459513" y="6783521"/>
            <a:ext cx="4900858" cy="1697068"/>
          </a:xfrm>
          <a:prstGeom prst="rect">
            <a:avLst/>
          </a:prstGeom>
          <a:noFill/>
        </p:spPr>
        <p:txBody>
          <a:bodyPr wrap="square">
            <a:spAutoFit/>
          </a:bodyPr>
          <a:lstStyle/>
          <a:p>
            <a:pPr marL="342900" indent="-342900">
              <a:lnSpc>
                <a:spcPct val="150000"/>
              </a:lnSpc>
              <a:buFont typeface="Arial" panose="020B0604020202090204" pitchFamily="34" charset="0"/>
              <a:buChar char="•"/>
            </a:pPr>
            <a:r>
              <a:rPr lang="en-GB" sz="2400" dirty="0"/>
              <a:t>Question </a:t>
            </a:r>
          </a:p>
          <a:p>
            <a:pPr marL="342900" indent="-342900">
              <a:lnSpc>
                <a:spcPct val="150000"/>
              </a:lnSpc>
              <a:buFont typeface="Arial" panose="020B0604020202090204" pitchFamily="34" charset="0"/>
              <a:buChar char="•"/>
            </a:pPr>
            <a:r>
              <a:rPr lang="en-GB" sz="2400" dirty="0"/>
              <a:t>Retrieved chunks </a:t>
            </a:r>
          </a:p>
          <a:p>
            <a:pPr marL="342900" indent="-342900">
              <a:lnSpc>
                <a:spcPct val="150000"/>
              </a:lnSpc>
              <a:buFont typeface="Arial" panose="020B0604020202090204" pitchFamily="34" charset="0"/>
              <a:buChar char="•"/>
            </a:pPr>
            <a:r>
              <a:rPr lang="en-GB" sz="2400" dirty="0"/>
              <a:t>Intermediate outputs</a:t>
            </a:r>
            <a:endParaRPr lang="en-US" sz="2400" dirty="0"/>
          </a:p>
        </p:txBody>
      </p:sp>
      <p:grpSp>
        <p:nvGrpSpPr>
          <p:cNvPr id="21" name="Group 3"/>
          <p:cNvGrpSpPr/>
          <p:nvPr/>
        </p:nvGrpSpPr>
        <p:grpSpPr>
          <a:xfrm>
            <a:off x="5553145" y="5987850"/>
            <a:ext cx="5228096" cy="4059386"/>
            <a:chOff x="0" y="0"/>
            <a:chExt cx="5054345" cy="501644"/>
          </a:xfrm>
        </p:grpSpPr>
        <p:sp>
          <p:nvSpPr>
            <p:cNvPr id="23"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dirty="0"/>
            </a:p>
          </p:txBody>
        </p:sp>
        <p:sp>
          <p:nvSpPr>
            <p:cNvPr id="27"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sp>
        <p:nvSpPr>
          <p:cNvPr id="28" name="TextBox 27"/>
          <p:cNvSpPr txBox="1"/>
          <p:nvPr/>
        </p:nvSpPr>
        <p:spPr>
          <a:xfrm>
            <a:off x="7150134" y="6004824"/>
            <a:ext cx="1752597" cy="523220"/>
          </a:xfrm>
          <a:prstGeom prst="rect">
            <a:avLst/>
          </a:prstGeom>
          <a:noFill/>
        </p:spPr>
        <p:txBody>
          <a:bodyPr wrap="square">
            <a:spAutoFit/>
          </a:bodyPr>
          <a:lstStyle/>
          <a:p>
            <a:r>
              <a:rPr lang="en-GB" sz="2800" b="1" dirty="0"/>
              <a:t>Enables</a:t>
            </a:r>
            <a:endParaRPr lang="en-US" sz="2800" b="1" dirty="0"/>
          </a:p>
        </p:txBody>
      </p:sp>
      <p:sp>
        <p:nvSpPr>
          <p:cNvPr id="29" name="TextBox 28"/>
          <p:cNvSpPr txBox="1"/>
          <p:nvPr/>
        </p:nvSpPr>
        <p:spPr>
          <a:xfrm>
            <a:off x="5933248" y="6782940"/>
            <a:ext cx="4900858" cy="1697068"/>
          </a:xfrm>
          <a:prstGeom prst="rect">
            <a:avLst/>
          </a:prstGeom>
          <a:noFill/>
        </p:spPr>
        <p:txBody>
          <a:bodyPr wrap="square">
            <a:spAutoFit/>
          </a:bodyPr>
          <a:lstStyle/>
          <a:p>
            <a:pPr marL="342900" indent="-342900">
              <a:lnSpc>
                <a:spcPct val="150000"/>
              </a:lnSpc>
              <a:buFont typeface="Arial" panose="020B0604020202090204" pitchFamily="34" charset="0"/>
              <a:buChar char="•"/>
            </a:pPr>
            <a:r>
              <a:rPr lang="en-GB" sz="2400" dirty="0"/>
              <a:t>Coherent multi-turn interactions</a:t>
            </a:r>
          </a:p>
          <a:p>
            <a:pPr marL="342900" indent="-342900">
              <a:lnSpc>
                <a:spcPct val="150000"/>
              </a:lnSpc>
              <a:buFont typeface="Arial" panose="020B0604020202090204" pitchFamily="34" charset="0"/>
              <a:buChar char="•"/>
            </a:pPr>
            <a:r>
              <a:rPr lang="en-GB" sz="2400" dirty="0"/>
              <a:t>Shared state between sub-agents</a:t>
            </a:r>
          </a:p>
          <a:p>
            <a:pPr marL="342900" indent="-342900">
              <a:lnSpc>
                <a:spcPct val="150000"/>
              </a:lnSpc>
              <a:buFont typeface="Arial" panose="020B0604020202090204" pitchFamily="34" charset="0"/>
              <a:buChar char="•"/>
            </a:pPr>
            <a:r>
              <a:rPr lang="en-GB" sz="2400" dirty="0"/>
              <a:t>Up-to-date data</a:t>
            </a:r>
            <a:endParaRPr 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2"/>
            <a:stretch>
              <a:fillRect t="-18335" r="-7769"/>
            </a:stretch>
          </a:blipFill>
          <a:ln cap="sq">
            <a:noFill/>
            <a:prstDash val="solid"/>
            <a:miter/>
          </a:ln>
        </p:spPr>
        <p:txBody>
          <a:bodyPr/>
          <a:lstStyle/>
          <a:p>
            <a:endParaRPr lang="en-US" dirty="0"/>
          </a:p>
        </p:txBody>
      </p:sp>
      <p:grpSp>
        <p:nvGrpSpPr>
          <p:cNvPr id="39" name="Group 6"/>
          <p:cNvGrpSpPr/>
          <p:nvPr/>
        </p:nvGrpSpPr>
        <p:grpSpPr>
          <a:xfrm>
            <a:off x="11079746" y="1538071"/>
            <a:ext cx="7335862" cy="8934671"/>
            <a:chOff x="0" y="0"/>
            <a:chExt cx="2310453" cy="1171679"/>
          </a:xfrm>
        </p:grpSpPr>
        <p:sp>
          <p:nvSpPr>
            <p:cNvPr id="40" name="Freeform 7"/>
            <p:cNvSpPr/>
            <p:nvPr/>
          </p:nvSpPr>
          <p:spPr>
            <a:xfrm>
              <a:off x="0" y="0"/>
              <a:ext cx="2310454" cy="1171679"/>
            </a:xfrm>
            <a:custGeom>
              <a:avLst/>
              <a:gdLst/>
              <a:ahLst/>
              <a:cxnLst/>
              <a:rect l="l" t="t" r="r" b="b"/>
              <a:pathLst>
                <a:path w="2310454" h="1171679">
                  <a:moveTo>
                    <a:pt x="0" y="0"/>
                  </a:moveTo>
                  <a:lnTo>
                    <a:pt x="2310454" y="0"/>
                  </a:lnTo>
                  <a:lnTo>
                    <a:pt x="2310454" y="1171679"/>
                  </a:lnTo>
                  <a:lnTo>
                    <a:pt x="0" y="1171679"/>
                  </a:lnTo>
                  <a:close/>
                </a:path>
              </a:pathLst>
            </a:custGeom>
            <a:solidFill>
              <a:srgbClr val="F7FAFB"/>
            </a:solidFill>
          </p:spPr>
          <p:txBody>
            <a:bodyPr/>
            <a:lstStyle/>
            <a:p>
              <a:endParaRPr lang="en-US" dirty="0"/>
            </a:p>
          </p:txBody>
        </p:sp>
        <p:sp>
          <p:nvSpPr>
            <p:cNvPr id="41" name="TextBox 8"/>
            <p:cNvSpPr txBox="1"/>
            <p:nvPr/>
          </p:nvSpPr>
          <p:spPr>
            <a:xfrm>
              <a:off x="0" y="-47625"/>
              <a:ext cx="2310453" cy="1219304"/>
            </a:xfrm>
            <a:prstGeom prst="rect">
              <a:avLst/>
            </a:prstGeom>
          </p:spPr>
          <p:txBody>
            <a:bodyPr lIns="50800" tIns="50800" rIns="50800" bIns="50800" rtlCol="0" anchor="ctr"/>
            <a:lstStyle/>
            <a:p>
              <a:pPr algn="ctr">
                <a:lnSpc>
                  <a:spcPts val="3500"/>
                </a:lnSpc>
              </a:pPr>
              <a:endParaRPr/>
            </a:p>
          </p:txBody>
        </p:sp>
      </p:grpSp>
      <p:grpSp>
        <p:nvGrpSpPr>
          <p:cNvPr id="3" name="Group 3"/>
          <p:cNvGrpSpPr/>
          <p:nvPr/>
        </p:nvGrpSpPr>
        <p:grpSpPr>
          <a:xfrm>
            <a:off x="-170718" y="-137823"/>
            <a:ext cx="18586326" cy="1675892"/>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dirty="0"/>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17472986" y="9939265"/>
            <a:ext cx="524035" cy="125528"/>
            <a:chOff x="0" y="0"/>
            <a:chExt cx="698713" cy="167371"/>
          </a:xfrm>
        </p:grpSpPr>
        <p:grpSp>
          <p:nvGrpSpPr>
            <p:cNvPr id="7" name="Group 7"/>
            <p:cNvGrpSpPr/>
            <p:nvPr/>
          </p:nvGrpSpPr>
          <p:grpSpPr>
            <a:xfrm>
              <a:off x="531342" y="0"/>
              <a:ext cx="167371" cy="167371"/>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p:cNvGrpSpPr/>
            <p:nvPr/>
          </p:nvGrpSpPr>
          <p:grpSpPr>
            <a:xfrm>
              <a:off x="265671" y="0"/>
              <a:ext cx="167371" cy="167371"/>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p:cNvGrpSpPr/>
            <p:nvPr/>
          </p:nvGrpSpPr>
          <p:grpSpPr>
            <a:xfrm>
              <a:off x="0" y="0"/>
              <a:ext cx="167371" cy="167371"/>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22" name="AutoShape 22"/>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24" name="TextBox 24"/>
          <p:cNvSpPr txBox="1"/>
          <p:nvPr/>
        </p:nvSpPr>
        <p:spPr>
          <a:xfrm>
            <a:off x="175565" y="905239"/>
            <a:ext cx="11483027" cy="346249"/>
          </a:xfrm>
          <a:prstGeom prst="rect">
            <a:avLst/>
          </a:prstGeom>
        </p:spPr>
        <p:txBody>
          <a:bodyPr wrap="square" lIns="0" tIns="0" rIns="0" bIns="0" rtlCol="0" anchor="t">
            <a:spAutoFit/>
          </a:bodyPr>
          <a:lstStyle/>
          <a:p>
            <a:pPr marL="0" lvl="0" indent="0" algn="l">
              <a:lnSpc>
                <a:spcPts val="2745"/>
              </a:lnSpc>
              <a:spcBef>
                <a:spcPct val="0"/>
              </a:spcBef>
            </a:pPr>
            <a:r>
              <a:rPr lang="en-US" sz="2285" spc="157" dirty="0">
                <a:solidFill>
                  <a:srgbClr val="030304"/>
                </a:solidFill>
                <a:latin typeface="Now" panose="00000500000000000000"/>
                <a:ea typeface="Now" panose="00000500000000000000"/>
                <a:cs typeface="Now" panose="00000500000000000000"/>
                <a:sym typeface="Now" panose="00000500000000000000"/>
              </a:rPr>
              <a:t>IMPLEMENTATION DETAILS – HIGH LEVEL Framework – OpenAI Agents</a:t>
            </a:r>
          </a:p>
        </p:txBody>
      </p:sp>
      <p:sp>
        <p:nvSpPr>
          <p:cNvPr id="25" name="TextBox 25"/>
          <p:cNvSpPr txBox="1"/>
          <p:nvPr/>
        </p:nvSpPr>
        <p:spPr>
          <a:xfrm>
            <a:off x="175566" y="265832"/>
            <a:ext cx="8391990" cy="681399"/>
          </a:xfrm>
          <a:prstGeom prst="rect">
            <a:avLst/>
          </a:prstGeom>
        </p:spPr>
        <p:txBody>
          <a:bodyPr lIns="0" tIns="0" rIns="0" bIns="0" rtlCol="0" anchor="t">
            <a:spAutoFit/>
          </a:bodyPr>
          <a:lstStyle/>
          <a:p>
            <a:pPr marL="0" lvl="0" indent="0" algn="l">
              <a:lnSpc>
                <a:spcPts val="5070"/>
              </a:lnSpc>
              <a:spcBef>
                <a:spcPct val="0"/>
              </a:spcBef>
            </a:pPr>
            <a:r>
              <a:rPr lang="en-US" sz="4970" spc="-64" dirty="0">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26" name="TextBox 26"/>
          <p:cNvSpPr txBox="1"/>
          <p:nvPr/>
        </p:nvSpPr>
        <p:spPr>
          <a:xfrm>
            <a:off x="17066049" y="301436"/>
            <a:ext cx="1142541" cy="937629"/>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21</a:t>
            </a:r>
          </a:p>
        </p:txBody>
      </p:sp>
      <p:pic>
        <p:nvPicPr>
          <p:cNvPr id="31" name="Picture 30" descr="A diagram of a company&#10;&#10;AI-generated content may be incorre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4985" y="2706451"/>
            <a:ext cx="6903605" cy="6234744"/>
          </a:xfrm>
          <a:prstGeom prst="rect">
            <a:avLst/>
          </a:prstGeom>
        </p:spPr>
      </p:pic>
      <p:sp>
        <p:nvSpPr>
          <p:cNvPr id="35" name="TextBox 10"/>
          <p:cNvSpPr txBox="1"/>
          <p:nvPr/>
        </p:nvSpPr>
        <p:spPr>
          <a:xfrm>
            <a:off x="-24776" y="1434162"/>
            <a:ext cx="11104524" cy="733534"/>
          </a:xfrm>
          <a:prstGeom prst="rect">
            <a:avLst/>
          </a:prstGeom>
        </p:spPr>
        <p:txBody>
          <a:bodyPr wrap="square" lIns="0" tIns="0" rIns="0" bIns="0" rtlCol="0" anchor="t">
            <a:spAutoFit/>
          </a:bodyPr>
          <a:lstStyle/>
          <a:p>
            <a:pPr marL="294005" lvl="1" algn="l">
              <a:lnSpc>
                <a:spcPts val="6505"/>
              </a:lnSpc>
            </a:pPr>
            <a:r>
              <a:rPr lang="en-GB" sz="3200" b="1" dirty="0"/>
              <a:t>Key Techniques in this Implementation</a:t>
            </a:r>
          </a:p>
        </p:txBody>
      </p:sp>
      <p:sp>
        <p:nvSpPr>
          <p:cNvPr id="38" name="AutoShape 23"/>
          <p:cNvSpPr/>
          <p:nvPr/>
        </p:nvSpPr>
        <p:spPr>
          <a:xfrm flipH="1" flipV="1">
            <a:off x="11079746" y="1500837"/>
            <a:ext cx="0" cy="8971907"/>
          </a:xfrm>
          <a:prstGeom prst="line">
            <a:avLst/>
          </a:prstGeom>
          <a:ln w="19050" cap="flat">
            <a:solidFill>
              <a:srgbClr val="000000"/>
            </a:solidFill>
            <a:prstDash val="solid"/>
            <a:headEnd type="none" w="sm" len="sm"/>
            <a:tailEnd type="none" w="sm" len="sm"/>
          </a:ln>
        </p:spPr>
        <p:txBody>
          <a:bodyPr/>
          <a:lstStyle/>
          <a:p>
            <a:endParaRPr lang="en-US"/>
          </a:p>
        </p:txBody>
      </p:sp>
      <p:sp>
        <p:nvSpPr>
          <p:cNvPr id="43" name="TextBox 24"/>
          <p:cNvSpPr txBox="1"/>
          <p:nvPr/>
        </p:nvSpPr>
        <p:spPr>
          <a:xfrm>
            <a:off x="11304981" y="1860825"/>
            <a:ext cx="2478544" cy="346249"/>
          </a:xfrm>
          <a:prstGeom prst="rect">
            <a:avLst/>
          </a:prstGeom>
        </p:spPr>
        <p:txBody>
          <a:bodyPr wrap="square" lIns="0" tIns="0" rIns="0" bIns="0" rtlCol="0" anchor="t">
            <a:spAutoFit/>
          </a:bodyPr>
          <a:lstStyle/>
          <a:p>
            <a:pPr marL="0" lvl="0" indent="0" algn="l">
              <a:lnSpc>
                <a:spcPts val="2745"/>
              </a:lnSpc>
              <a:spcBef>
                <a:spcPct val="0"/>
              </a:spcBef>
            </a:pPr>
            <a:r>
              <a:rPr lang="en-US" sz="2285" spc="157" dirty="0">
                <a:solidFill>
                  <a:srgbClr val="030304"/>
                </a:solidFill>
                <a:latin typeface="Now" panose="00000500000000000000"/>
                <a:ea typeface="Now" panose="00000500000000000000"/>
                <a:cs typeface="Now" panose="00000500000000000000"/>
                <a:sym typeface="Now" panose="00000500000000000000"/>
              </a:rPr>
              <a:t>Orchestration</a:t>
            </a:r>
          </a:p>
        </p:txBody>
      </p:sp>
      <p:sp>
        <p:nvSpPr>
          <p:cNvPr id="44" name="AutoShape 21"/>
          <p:cNvSpPr/>
          <p:nvPr/>
        </p:nvSpPr>
        <p:spPr>
          <a:xfrm>
            <a:off x="11079746" y="2400300"/>
            <a:ext cx="7208254" cy="0"/>
          </a:xfrm>
          <a:prstGeom prst="line">
            <a:avLst/>
          </a:prstGeom>
          <a:ln w="19050" cap="flat">
            <a:solidFill>
              <a:srgbClr val="000000"/>
            </a:solidFill>
            <a:prstDash val="solid"/>
            <a:headEnd type="none" w="sm" len="sm"/>
            <a:tailEnd type="none" w="sm" len="sm"/>
          </a:ln>
        </p:spPr>
        <p:txBody>
          <a:bodyPr/>
          <a:lstStyle/>
          <a:p>
            <a:endParaRPr lang="en-US"/>
          </a:p>
        </p:txBody>
      </p:sp>
      <p:pic>
        <p:nvPicPr>
          <p:cNvPr id="14" name="Picture 13"/>
          <p:cNvPicPr>
            <a:picLocks noChangeAspect="1"/>
          </p:cNvPicPr>
          <p:nvPr/>
        </p:nvPicPr>
        <p:blipFill>
          <a:blip r:embed="rId4"/>
          <a:srcRect r="18066"/>
          <a:stretch>
            <a:fillRect/>
          </a:stretch>
        </p:blipFill>
        <p:spPr>
          <a:xfrm>
            <a:off x="6971109" y="1603519"/>
            <a:ext cx="3888090" cy="1193397"/>
          </a:xfrm>
          <a:prstGeom prst="rect">
            <a:avLst/>
          </a:prstGeom>
          <a:ln>
            <a:noFill/>
          </a:ln>
          <a:effectLst>
            <a:softEdge rad="112500"/>
          </a:effectLst>
        </p:spPr>
      </p:pic>
      <p:sp>
        <p:nvSpPr>
          <p:cNvPr id="16" name="AutoShape 21"/>
          <p:cNvSpPr/>
          <p:nvPr/>
        </p:nvSpPr>
        <p:spPr>
          <a:xfrm>
            <a:off x="-170719" y="5876182"/>
            <a:ext cx="11250465" cy="0"/>
          </a:xfrm>
          <a:prstGeom prst="line">
            <a:avLst/>
          </a:prstGeom>
          <a:ln w="19050" cap="flat">
            <a:solidFill>
              <a:srgbClr val="000000"/>
            </a:solidFill>
            <a:prstDash val="solid"/>
            <a:headEnd type="none" w="sm" len="sm"/>
            <a:tailEnd type="none" w="sm" len="sm"/>
          </a:ln>
        </p:spPr>
        <p:txBody>
          <a:bodyPr/>
          <a:lstStyle/>
          <a:p>
            <a:endParaRPr lang="en-US"/>
          </a:p>
        </p:txBody>
      </p:sp>
      <p:grpSp>
        <p:nvGrpSpPr>
          <p:cNvPr id="42" name="Group 3"/>
          <p:cNvGrpSpPr/>
          <p:nvPr/>
        </p:nvGrpSpPr>
        <p:grpSpPr>
          <a:xfrm>
            <a:off x="79410" y="2244788"/>
            <a:ext cx="10775096" cy="3513585"/>
            <a:chOff x="0" y="0"/>
            <a:chExt cx="5054345" cy="501644"/>
          </a:xfrm>
        </p:grpSpPr>
        <p:sp>
          <p:nvSpPr>
            <p:cNvPr id="45"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dirty="0"/>
            </a:p>
          </p:txBody>
        </p:sp>
        <p:sp>
          <p:nvSpPr>
            <p:cNvPr id="46"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sp>
        <p:nvSpPr>
          <p:cNvPr id="30" name="TextBox 10"/>
          <p:cNvSpPr txBox="1"/>
          <p:nvPr/>
        </p:nvSpPr>
        <p:spPr>
          <a:xfrm>
            <a:off x="-24782" y="2033533"/>
            <a:ext cx="11104524" cy="719941"/>
          </a:xfrm>
          <a:prstGeom prst="rect">
            <a:avLst/>
          </a:prstGeom>
        </p:spPr>
        <p:txBody>
          <a:bodyPr wrap="square" lIns="0" tIns="0" rIns="0" bIns="0" rtlCol="0" anchor="t">
            <a:spAutoFit/>
          </a:bodyPr>
          <a:lstStyle/>
          <a:p>
            <a:pPr marL="294005" lvl="1">
              <a:lnSpc>
                <a:spcPts val="6505"/>
              </a:lnSpc>
            </a:pPr>
            <a:r>
              <a:rPr lang="en-GB" sz="2800" b="1" dirty="0"/>
              <a:t>XML Tags &amp; Prompt Engineering</a:t>
            </a:r>
          </a:p>
        </p:txBody>
      </p:sp>
      <p:sp>
        <p:nvSpPr>
          <p:cNvPr id="33" name="TextBox 32"/>
          <p:cNvSpPr txBox="1"/>
          <p:nvPr/>
        </p:nvSpPr>
        <p:spPr>
          <a:xfrm>
            <a:off x="175565" y="2767100"/>
            <a:ext cx="9408694" cy="3108543"/>
          </a:xfrm>
          <a:prstGeom prst="rect">
            <a:avLst/>
          </a:prstGeom>
          <a:noFill/>
        </p:spPr>
        <p:txBody>
          <a:bodyPr wrap="square">
            <a:spAutoFit/>
          </a:bodyPr>
          <a:lstStyle/>
          <a:p>
            <a:r>
              <a:rPr lang="en-GB" sz="2800" dirty="0"/>
              <a:t>XML Tags are shown to boost instruction-following accuracy for LLMs since models have seen a lot of XML data in their training datasets. (MacCallum &amp; Lee, 2025).</a:t>
            </a:r>
          </a:p>
          <a:p>
            <a:endParaRPr lang="en-GB" sz="2800" dirty="0"/>
          </a:p>
          <a:p>
            <a:r>
              <a:rPr lang="en-GB" sz="2800" dirty="0"/>
              <a:t>Role following and structured output parsing are prompt engineering techniques that were also used for guiding the agent’s behaviour.</a:t>
            </a:r>
          </a:p>
        </p:txBody>
      </p:sp>
      <p:grpSp>
        <p:nvGrpSpPr>
          <p:cNvPr id="49" name="Group 3"/>
          <p:cNvGrpSpPr/>
          <p:nvPr/>
        </p:nvGrpSpPr>
        <p:grpSpPr>
          <a:xfrm>
            <a:off x="79410" y="6041212"/>
            <a:ext cx="10775096" cy="4172527"/>
            <a:chOff x="0" y="0"/>
            <a:chExt cx="5054345" cy="501644"/>
          </a:xfrm>
        </p:grpSpPr>
        <p:sp>
          <p:nvSpPr>
            <p:cNvPr id="50"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dirty="0"/>
            </a:p>
          </p:txBody>
        </p:sp>
        <p:sp>
          <p:nvSpPr>
            <p:cNvPr id="51"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sp>
        <p:nvSpPr>
          <p:cNvPr id="48" name="TextBox 47"/>
          <p:cNvSpPr txBox="1"/>
          <p:nvPr/>
        </p:nvSpPr>
        <p:spPr>
          <a:xfrm>
            <a:off x="175565" y="6066070"/>
            <a:ext cx="9408694" cy="523220"/>
          </a:xfrm>
          <a:prstGeom prst="rect">
            <a:avLst/>
          </a:prstGeom>
          <a:noFill/>
        </p:spPr>
        <p:txBody>
          <a:bodyPr wrap="square">
            <a:spAutoFit/>
          </a:bodyPr>
          <a:lstStyle/>
          <a:p>
            <a:r>
              <a:rPr lang="en-GB" sz="2800" b="1" dirty="0"/>
              <a:t>Document relevance grading</a:t>
            </a:r>
            <a:r>
              <a:rPr lang="en-GB" sz="2800" dirty="0"/>
              <a:t> using LLM as a tool</a:t>
            </a:r>
            <a:endParaRPr lang="en-US" sz="2800" dirty="0"/>
          </a:p>
        </p:txBody>
      </p:sp>
      <p:sp>
        <p:nvSpPr>
          <p:cNvPr id="52" name="TextBox 51"/>
          <p:cNvSpPr txBox="1"/>
          <p:nvPr/>
        </p:nvSpPr>
        <p:spPr>
          <a:xfrm>
            <a:off x="79407" y="6718513"/>
            <a:ext cx="10775099" cy="1815882"/>
          </a:xfrm>
          <a:prstGeom prst="rect">
            <a:avLst/>
          </a:prstGeom>
          <a:noFill/>
        </p:spPr>
        <p:txBody>
          <a:bodyPr wrap="square">
            <a:spAutoFit/>
          </a:bodyPr>
          <a:lstStyle/>
          <a:p>
            <a:pPr marL="914400" lvl="1" indent="-457200">
              <a:buFont typeface="Arial" panose="020B0604020202090204" pitchFamily="34" charset="0"/>
              <a:buChar char="•"/>
            </a:pPr>
            <a:r>
              <a:rPr lang="en-GB" sz="2800" dirty="0"/>
              <a:t>Assesses each chunk’s relevance to the query.</a:t>
            </a:r>
          </a:p>
          <a:p>
            <a:pPr lvl="1"/>
            <a:endParaRPr lang="en-GB" sz="2800" dirty="0"/>
          </a:p>
          <a:p>
            <a:pPr marL="914400" lvl="1" indent="-457200">
              <a:buFont typeface="Arial" panose="020B0604020202090204" pitchFamily="34" charset="0"/>
              <a:buChar char="•"/>
            </a:pPr>
            <a:r>
              <a:rPr lang="en-GB" sz="2800" dirty="0"/>
              <a:t>Filters irrelevant content to reduce hallucinations and increase precision.</a:t>
            </a:r>
          </a:p>
        </p:txBody>
      </p:sp>
      <p:pic>
        <p:nvPicPr>
          <p:cNvPr id="54" name="Picture 53"/>
          <p:cNvPicPr>
            <a:picLocks noChangeAspect="1"/>
          </p:cNvPicPr>
          <p:nvPr/>
        </p:nvPicPr>
        <p:blipFill>
          <a:blip r:embed="rId5"/>
          <a:stretch>
            <a:fillRect/>
          </a:stretch>
        </p:blipFill>
        <p:spPr>
          <a:xfrm>
            <a:off x="6096000" y="8931169"/>
            <a:ext cx="4073895" cy="71548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5" name="TextBox 54"/>
          <p:cNvSpPr txBox="1"/>
          <p:nvPr/>
        </p:nvSpPr>
        <p:spPr>
          <a:xfrm>
            <a:off x="329536" y="9027302"/>
            <a:ext cx="9840359" cy="523220"/>
          </a:xfrm>
          <a:prstGeom prst="rect">
            <a:avLst/>
          </a:prstGeom>
          <a:noFill/>
        </p:spPr>
        <p:txBody>
          <a:bodyPr wrap="square">
            <a:spAutoFit/>
          </a:bodyPr>
          <a:lstStyle/>
          <a:p>
            <a:pPr lvl="1"/>
            <a:r>
              <a:rPr lang="en-GB" sz="2800" dirty="0" err="1"/>
              <a:t>Pydantic</a:t>
            </a:r>
            <a:r>
              <a:rPr lang="en-GB" sz="2800" dirty="0"/>
              <a:t> schema, </a:t>
            </a:r>
            <a:r>
              <a:rPr lang="en-GB" sz="2800" b="1" dirty="0"/>
              <a:t>guided</a:t>
            </a:r>
            <a:r>
              <a:rPr lang="en-GB" sz="2800" dirty="0"/>
              <a:t> output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CD597-9358-4AF1-03BA-E24E047DEA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1F5FD80-58D3-C89A-D263-F20765B9F9D0}"/>
              </a:ext>
            </a:extLst>
          </p:cNvPr>
          <p:cNvSpPr/>
          <p:nvPr/>
        </p:nvSpPr>
        <p:spPr>
          <a:xfrm>
            <a:off x="-132588" y="-176926"/>
            <a:ext cx="18537675" cy="10756210"/>
          </a:xfrm>
          <a:custGeom>
            <a:avLst/>
            <a:gdLst/>
            <a:ahLst/>
            <a:cxnLst/>
            <a:rect l="l" t="t" r="r" b="b"/>
            <a:pathLst>
              <a:path w="18537675" h="10756210">
                <a:moveTo>
                  <a:pt x="0" y="0"/>
                </a:moveTo>
                <a:lnTo>
                  <a:pt x="18537675" y="0"/>
                </a:lnTo>
                <a:lnTo>
                  <a:pt x="18537675" y="10756210"/>
                </a:lnTo>
                <a:lnTo>
                  <a:pt x="0" y="10756210"/>
                </a:lnTo>
                <a:lnTo>
                  <a:pt x="0" y="0"/>
                </a:lnTo>
                <a:close/>
              </a:path>
            </a:pathLst>
          </a:custGeom>
          <a:blipFill>
            <a:blip r:embed="rId3"/>
            <a:stretch>
              <a:fillRect t="-733" b="-733"/>
            </a:stretch>
          </a:blipFill>
        </p:spPr>
        <p:txBody>
          <a:bodyPr/>
          <a:lstStyle/>
          <a:p>
            <a:endParaRPr lang="en-US"/>
          </a:p>
        </p:txBody>
      </p:sp>
      <p:grpSp>
        <p:nvGrpSpPr>
          <p:cNvPr id="3" name="Group 3">
            <a:extLst>
              <a:ext uri="{FF2B5EF4-FFF2-40B4-BE49-F238E27FC236}">
                <a16:creationId xmlns:a16="http://schemas.microsoft.com/office/drawing/2014/main" id="{2246C31A-CE16-E557-4C48-8D2ECAAF725D}"/>
              </a:ext>
            </a:extLst>
          </p:cNvPr>
          <p:cNvGrpSpPr/>
          <p:nvPr/>
        </p:nvGrpSpPr>
        <p:grpSpPr>
          <a:xfrm>
            <a:off x="-304800" y="177067"/>
            <a:ext cx="20190735" cy="11727017"/>
            <a:chOff x="-142130" y="-149176"/>
            <a:chExt cx="5317724" cy="3088597"/>
          </a:xfrm>
        </p:grpSpPr>
        <p:sp>
          <p:nvSpPr>
            <p:cNvPr id="4" name="Freeform 4">
              <a:extLst>
                <a:ext uri="{FF2B5EF4-FFF2-40B4-BE49-F238E27FC236}">
                  <a16:creationId xmlns:a16="http://schemas.microsoft.com/office/drawing/2014/main" id="{D81C030D-C918-3DC9-8856-201EDBFB4E48}"/>
                </a:ext>
              </a:extLst>
            </p:cNvPr>
            <p:cNvSpPr/>
            <p:nvPr/>
          </p:nvSpPr>
          <p:spPr>
            <a:xfrm>
              <a:off x="-142130" y="-149176"/>
              <a:ext cx="5175595" cy="2939421"/>
            </a:xfrm>
            <a:custGeom>
              <a:avLst/>
              <a:gdLst/>
              <a:ahLst/>
              <a:cxnLst/>
              <a:rect l="l" t="t" r="r" b="b"/>
              <a:pathLst>
                <a:path w="5175595" h="2939421">
                  <a:moveTo>
                    <a:pt x="0" y="0"/>
                  </a:moveTo>
                  <a:lnTo>
                    <a:pt x="5175595" y="0"/>
                  </a:lnTo>
                  <a:lnTo>
                    <a:pt x="5175595" y="2939421"/>
                  </a:lnTo>
                  <a:lnTo>
                    <a:pt x="0" y="2939421"/>
                  </a:lnTo>
                  <a:close/>
                </a:path>
              </a:pathLst>
            </a:custGeom>
            <a:solidFill>
              <a:srgbClr val="FFFFFF">
                <a:alpha val="88627"/>
              </a:srgbClr>
            </a:solidFill>
          </p:spPr>
          <p:txBody>
            <a:bodyPr/>
            <a:lstStyle/>
            <a:p>
              <a:endParaRPr lang="en-US" dirty="0"/>
            </a:p>
          </p:txBody>
        </p:sp>
        <p:sp>
          <p:nvSpPr>
            <p:cNvPr id="5" name="TextBox 5">
              <a:extLst>
                <a:ext uri="{FF2B5EF4-FFF2-40B4-BE49-F238E27FC236}">
                  <a16:creationId xmlns:a16="http://schemas.microsoft.com/office/drawing/2014/main" id="{97436D6E-A9A7-D207-9C99-7FE3C1770B63}"/>
                </a:ext>
              </a:extLst>
            </p:cNvPr>
            <p:cNvSpPr txBox="1"/>
            <p:nvPr/>
          </p:nvSpPr>
          <p:spPr>
            <a:xfrm>
              <a:off x="0" y="-47625"/>
              <a:ext cx="5175594" cy="2987046"/>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656765DB-910A-4EDB-31CE-F2E9B7304C5B}"/>
              </a:ext>
            </a:extLst>
          </p:cNvPr>
          <p:cNvGrpSpPr/>
          <p:nvPr/>
        </p:nvGrpSpPr>
        <p:grpSpPr>
          <a:xfrm>
            <a:off x="10061493" y="3024471"/>
            <a:ext cx="5460822" cy="4605779"/>
            <a:chOff x="6811324" y="268492"/>
            <a:chExt cx="7281096" cy="6141040"/>
          </a:xfrm>
        </p:grpSpPr>
        <p:sp>
          <p:nvSpPr>
            <p:cNvPr id="11" name="TextBox 11">
              <a:extLst>
                <a:ext uri="{FF2B5EF4-FFF2-40B4-BE49-F238E27FC236}">
                  <a16:creationId xmlns:a16="http://schemas.microsoft.com/office/drawing/2014/main" id="{18A2DE6F-B0D4-6CB4-A72C-99E71C241137}"/>
                </a:ext>
              </a:extLst>
            </p:cNvPr>
            <p:cNvSpPr txBox="1"/>
            <p:nvPr/>
          </p:nvSpPr>
          <p:spPr>
            <a:xfrm>
              <a:off x="6855820" y="268492"/>
              <a:ext cx="7236600" cy="447301"/>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2" name="TextBox 12">
              <a:extLst>
                <a:ext uri="{FF2B5EF4-FFF2-40B4-BE49-F238E27FC236}">
                  <a16:creationId xmlns:a16="http://schemas.microsoft.com/office/drawing/2014/main" id="{5A3758B2-B128-D20C-1225-CC116C15144F}"/>
                </a:ext>
              </a:extLst>
            </p:cNvPr>
            <p:cNvSpPr txBox="1"/>
            <p:nvPr/>
          </p:nvSpPr>
          <p:spPr>
            <a:xfrm>
              <a:off x="6855820" y="1824916"/>
              <a:ext cx="7236600" cy="854935"/>
            </a:xfrm>
            <a:prstGeom prst="rect">
              <a:avLst/>
            </a:prstGeom>
          </p:spPr>
          <p:txBody>
            <a:bodyPr lIns="0" tIns="0" rIns="0" bIns="0" rtlCol="0" anchor="t">
              <a:noAutofit/>
            </a:bodyPr>
            <a:lstStyle/>
            <a:p>
              <a:pPr algn="l">
                <a:lnSpc>
                  <a:spcPts val="1500"/>
                </a:lnSpc>
                <a:spcAft>
                  <a:spcPts val="225"/>
                </a:spcAft>
                <a:buFont typeface="Arial" panose="020B0604020202020204" pitchFamily="34" charset="0"/>
                <a:buChar char="•"/>
              </a:pPr>
              <a:endParaRPr lang="en-GB" sz="2150" dirty="0">
                <a:solidFill>
                  <a:srgbClr val="030304"/>
                </a:solidFill>
                <a:latin typeface="TT Commons Pro" panose="020B0103030102020204"/>
              </a:endParaRPr>
            </a:p>
          </p:txBody>
        </p:sp>
        <p:sp>
          <p:nvSpPr>
            <p:cNvPr id="13" name="TextBox 13">
              <a:extLst>
                <a:ext uri="{FF2B5EF4-FFF2-40B4-BE49-F238E27FC236}">
                  <a16:creationId xmlns:a16="http://schemas.microsoft.com/office/drawing/2014/main" id="{81963507-2D0C-F591-C0F9-3E134711BAC6}"/>
                </a:ext>
              </a:extLst>
            </p:cNvPr>
            <p:cNvSpPr txBox="1"/>
            <p:nvPr/>
          </p:nvSpPr>
          <p:spPr>
            <a:xfrm>
              <a:off x="6811324" y="4289966"/>
              <a:ext cx="7236600" cy="451617"/>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5" name="TextBox 15">
              <a:extLst>
                <a:ext uri="{FF2B5EF4-FFF2-40B4-BE49-F238E27FC236}">
                  <a16:creationId xmlns:a16="http://schemas.microsoft.com/office/drawing/2014/main" id="{ABD71530-355C-AF6B-2101-B354853A1162}"/>
                </a:ext>
              </a:extLst>
            </p:cNvPr>
            <p:cNvSpPr txBox="1"/>
            <p:nvPr/>
          </p:nvSpPr>
          <p:spPr>
            <a:xfrm>
              <a:off x="6811324" y="5957984"/>
              <a:ext cx="7236600" cy="451548"/>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grpSp>
      <p:sp>
        <p:nvSpPr>
          <p:cNvPr id="16" name="TextBox 10">
            <a:extLst>
              <a:ext uri="{FF2B5EF4-FFF2-40B4-BE49-F238E27FC236}">
                <a16:creationId xmlns:a16="http://schemas.microsoft.com/office/drawing/2014/main" id="{6368D5CC-FDD0-5422-C824-228A8BAA2C03}"/>
              </a:ext>
            </a:extLst>
          </p:cNvPr>
          <p:cNvSpPr txBox="1"/>
          <p:nvPr/>
        </p:nvSpPr>
        <p:spPr>
          <a:xfrm>
            <a:off x="7157229" y="4715347"/>
            <a:ext cx="6705600" cy="738664"/>
          </a:xfrm>
          <a:prstGeom prst="rect">
            <a:avLst/>
          </a:prstGeom>
        </p:spPr>
        <p:txBody>
          <a:bodyPr wrap="square" lIns="0" tIns="0" rIns="0" bIns="0" rtlCol="0" anchor="t">
            <a:spAutoFit/>
          </a:bodyPr>
          <a:lstStyle/>
          <a:p>
            <a:pPr>
              <a:buNone/>
            </a:pPr>
            <a:r>
              <a:rPr lang="en-CY" sz="4800" b="1" kern="0" dirty="0">
                <a:effectLst/>
                <a:ea typeface="Times New Roman" panose="02020603050405020304" pitchFamily="18" charset="0"/>
                <a:cs typeface="Times New Roman" panose="02020603050405020304" pitchFamily="18" charset="0"/>
              </a:rPr>
              <a:t>5) Discussion</a:t>
            </a:r>
            <a:endParaRPr lang="en-CY" sz="48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181691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287" y="0"/>
            <a:ext cx="18622574" cy="10475198"/>
          </a:xfrm>
          <a:custGeom>
            <a:avLst/>
            <a:gdLst/>
            <a:ahLst/>
            <a:cxnLst/>
            <a:rect l="l" t="t" r="r" b="b"/>
            <a:pathLst>
              <a:path w="18622574" h="10475198">
                <a:moveTo>
                  <a:pt x="0" y="0"/>
                </a:moveTo>
                <a:lnTo>
                  <a:pt x="18622574" y="0"/>
                </a:lnTo>
                <a:lnTo>
                  <a:pt x="18622574" y="10475198"/>
                </a:lnTo>
                <a:lnTo>
                  <a:pt x="0" y="1047519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281075" y="-403841"/>
            <a:ext cx="19190715" cy="1904678"/>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sp>
        <p:nvSpPr>
          <p:cNvPr id="6" name="AutoShape 6"/>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grpSp>
        <p:nvGrpSpPr>
          <p:cNvPr id="7" name="Group 7"/>
          <p:cNvGrpSpPr/>
          <p:nvPr/>
        </p:nvGrpSpPr>
        <p:grpSpPr>
          <a:xfrm>
            <a:off x="17294447" y="9877226"/>
            <a:ext cx="825185" cy="197666"/>
            <a:chOff x="0" y="0"/>
            <a:chExt cx="1100247" cy="263555"/>
          </a:xfrm>
        </p:grpSpPr>
        <p:grpSp>
          <p:nvGrpSpPr>
            <p:cNvPr id="8" name="Group 8"/>
            <p:cNvGrpSpPr/>
            <p:nvPr/>
          </p:nvGrpSpPr>
          <p:grpSpPr>
            <a:xfrm>
              <a:off x="836692" y="0"/>
              <a:ext cx="263555" cy="263555"/>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0" name="Group 10"/>
            <p:cNvGrpSpPr/>
            <p:nvPr/>
          </p:nvGrpSpPr>
          <p:grpSpPr>
            <a:xfrm>
              <a:off x="418346" y="0"/>
              <a:ext cx="263555" cy="263555"/>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2" name="Group 12"/>
            <p:cNvGrpSpPr/>
            <p:nvPr/>
          </p:nvGrpSpPr>
          <p:grpSpPr>
            <a:xfrm>
              <a:off x="0" y="0"/>
              <a:ext cx="263555" cy="263555"/>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14" name="TextBox 14"/>
          <p:cNvSpPr txBox="1"/>
          <p:nvPr/>
        </p:nvSpPr>
        <p:spPr>
          <a:xfrm>
            <a:off x="175566" y="905239"/>
            <a:ext cx="9727489" cy="350411"/>
          </a:xfrm>
          <a:prstGeom prst="rect">
            <a:avLst/>
          </a:prstGeom>
        </p:spPr>
        <p:txBody>
          <a:bodyPr lIns="0" tIns="0" rIns="0" bIns="0" rtlCol="0" anchor="t">
            <a:spAutoFit/>
          </a:bodyPr>
          <a:lstStyle/>
          <a:p>
            <a:pPr marL="0" lvl="0" indent="0" algn="l">
              <a:lnSpc>
                <a:spcPts val="2745"/>
              </a:lnSpc>
              <a:spcBef>
                <a:spcPct val="0"/>
              </a:spcBef>
            </a:pPr>
            <a:r>
              <a:rPr lang="en-US" sz="2285" spc="157">
                <a:solidFill>
                  <a:srgbClr val="030304"/>
                </a:solidFill>
                <a:latin typeface="Now" panose="00000500000000000000"/>
                <a:ea typeface="Now" panose="00000500000000000000"/>
                <a:cs typeface="Now" panose="00000500000000000000"/>
                <a:sym typeface="Now" panose="00000500000000000000"/>
              </a:rPr>
              <a:t>POTENTIAL BENEFITS</a:t>
            </a:r>
          </a:p>
        </p:txBody>
      </p:sp>
      <p:sp>
        <p:nvSpPr>
          <p:cNvPr id="15" name="TextBox 15"/>
          <p:cNvSpPr txBox="1"/>
          <p:nvPr/>
        </p:nvSpPr>
        <p:spPr>
          <a:xfrm>
            <a:off x="175566" y="265906"/>
            <a:ext cx="8391990" cy="681325"/>
          </a:xfrm>
          <a:prstGeom prst="rect">
            <a:avLst/>
          </a:prstGeom>
        </p:spPr>
        <p:txBody>
          <a:bodyPr lIns="0" tIns="0" rIns="0" bIns="0" rtlCol="0" anchor="t">
            <a:spAutoFit/>
          </a:bodyPr>
          <a:lstStyle/>
          <a:p>
            <a:pPr marL="0" lvl="0" indent="0" algn="l">
              <a:lnSpc>
                <a:spcPts val="5070"/>
              </a:lnSpc>
              <a:spcBef>
                <a:spcPct val="0"/>
              </a:spcBef>
            </a:pPr>
            <a:r>
              <a:rPr lang="en-US" sz="4970" spc="-64">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16" name="TextBox 16"/>
          <p:cNvSpPr txBox="1"/>
          <p:nvPr/>
        </p:nvSpPr>
        <p:spPr>
          <a:xfrm>
            <a:off x="17051024" y="298866"/>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23</a:t>
            </a:r>
          </a:p>
        </p:txBody>
      </p:sp>
      <p:grpSp>
        <p:nvGrpSpPr>
          <p:cNvPr id="17" name="Group 17"/>
          <p:cNvGrpSpPr/>
          <p:nvPr/>
        </p:nvGrpSpPr>
        <p:grpSpPr>
          <a:xfrm>
            <a:off x="450363" y="2561854"/>
            <a:ext cx="5014538" cy="6043965"/>
            <a:chOff x="0" y="0"/>
            <a:chExt cx="6686051" cy="8058620"/>
          </a:xfrm>
        </p:grpSpPr>
        <p:sp>
          <p:nvSpPr>
            <p:cNvPr id="18" name="Freeform 18"/>
            <p:cNvSpPr/>
            <p:nvPr/>
          </p:nvSpPr>
          <p:spPr>
            <a:xfrm>
              <a:off x="1407880" y="0"/>
              <a:ext cx="3870290" cy="3870290"/>
            </a:xfrm>
            <a:custGeom>
              <a:avLst/>
              <a:gdLst/>
              <a:ahLst/>
              <a:cxnLst/>
              <a:rect l="l" t="t" r="r" b="b"/>
              <a:pathLst>
                <a:path w="3870290" h="3870290">
                  <a:moveTo>
                    <a:pt x="0" y="0"/>
                  </a:moveTo>
                  <a:lnTo>
                    <a:pt x="3870291" y="0"/>
                  </a:lnTo>
                  <a:lnTo>
                    <a:pt x="3870291" y="3870290"/>
                  </a:lnTo>
                  <a:lnTo>
                    <a:pt x="0" y="38702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TextBox 19"/>
            <p:cNvSpPr txBox="1"/>
            <p:nvPr/>
          </p:nvSpPr>
          <p:spPr>
            <a:xfrm>
              <a:off x="0" y="4452420"/>
              <a:ext cx="6686051" cy="3606200"/>
            </a:xfrm>
            <a:prstGeom prst="rect">
              <a:avLst/>
            </a:prstGeom>
          </p:spPr>
          <p:txBody>
            <a:bodyPr lIns="0" tIns="0" rIns="0" bIns="0" rtlCol="0" anchor="t">
              <a:spAutoFit/>
            </a:bodyPr>
            <a:lstStyle/>
            <a:p>
              <a:pPr algn="ctr">
                <a:lnSpc>
                  <a:spcPts val="5695"/>
                </a:lnSpc>
              </a:pPr>
              <a:r>
                <a:rPr lang="en-US" sz="2380" b="1">
                  <a:solidFill>
                    <a:srgbClr val="000000"/>
                  </a:solidFill>
                  <a:latin typeface="TT Commons Pro Bold"/>
                  <a:ea typeface="TT Commons Pro Bold"/>
                  <a:cs typeface="TT Commons Pro Bold"/>
                  <a:sym typeface="TT Commons Pro Bold"/>
                </a:rPr>
                <a:t>More customers </a:t>
              </a:r>
              <a:r>
                <a:rPr lang="en-US" sz="2380">
                  <a:solidFill>
                    <a:srgbClr val="000000"/>
                  </a:solidFill>
                  <a:latin typeface="TT Commons Pro" panose="020B0103030102020204"/>
                  <a:ea typeface="TT Commons Pro" panose="020B0103030102020204"/>
                  <a:cs typeface="TT Commons Pro" panose="020B0103030102020204"/>
                  <a:sym typeface="TT Commons Pro" panose="020B0103030102020204"/>
                </a:rPr>
                <a:t>- due to the fact that the system makes information about specific courses, their conditions and fees</a:t>
              </a:r>
              <a:r>
                <a:rPr lang="en-US" sz="2380" b="1">
                  <a:solidFill>
                    <a:srgbClr val="000000"/>
                  </a:solidFill>
                  <a:latin typeface="TT Commons Pro Bold"/>
                  <a:ea typeface="TT Commons Pro Bold"/>
                  <a:cs typeface="TT Commons Pro Bold"/>
                  <a:sym typeface="TT Commons Pro Bold"/>
                </a:rPr>
                <a:t> more accessible</a:t>
              </a:r>
              <a:r>
                <a:rPr lang="en-US" sz="2380">
                  <a:solidFill>
                    <a:srgbClr val="000000"/>
                  </a:solidFill>
                  <a:latin typeface="TT Commons Pro" panose="020B0103030102020204"/>
                  <a:ea typeface="TT Commons Pro" panose="020B0103030102020204"/>
                  <a:cs typeface="TT Commons Pro" panose="020B0103030102020204"/>
                  <a:sym typeface="TT Commons Pro" panose="020B0103030102020204"/>
                </a:rPr>
                <a:t>.</a:t>
              </a:r>
            </a:p>
          </p:txBody>
        </p:sp>
      </p:grpSp>
      <p:grpSp>
        <p:nvGrpSpPr>
          <p:cNvPr id="20" name="Group 20"/>
          <p:cNvGrpSpPr/>
          <p:nvPr/>
        </p:nvGrpSpPr>
        <p:grpSpPr>
          <a:xfrm>
            <a:off x="6473366" y="2218638"/>
            <a:ext cx="5014538" cy="6387180"/>
            <a:chOff x="0" y="0"/>
            <a:chExt cx="6686051" cy="8516240"/>
          </a:xfrm>
        </p:grpSpPr>
        <p:sp>
          <p:nvSpPr>
            <p:cNvPr id="21" name="Freeform 21"/>
            <p:cNvSpPr/>
            <p:nvPr/>
          </p:nvSpPr>
          <p:spPr>
            <a:xfrm>
              <a:off x="1031154" y="0"/>
              <a:ext cx="4462365" cy="4462365"/>
            </a:xfrm>
            <a:custGeom>
              <a:avLst/>
              <a:gdLst/>
              <a:ahLst/>
              <a:cxnLst/>
              <a:rect l="l" t="t" r="r" b="b"/>
              <a:pathLst>
                <a:path w="4462365" h="4462365">
                  <a:moveTo>
                    <a:pt x="0" y="0"/>
                  </a:moveTo>
                  <a:lnTo>
                    <a:pt x="4462365" y="0"/>
                  </a:lnTo>
                  <a:lnTo>
                    <a:pt x="4462365" y="4462365"/>
                  </a:lnTo>
                  <a:lnTo>
                    <a:pt x="0" y="4462365"/>
                  </a:lnTo>
                  <a:lnTo>
                    <a:pt x="0" y="0"/>
                  </a:lnTo>
                  <a:close/>
                </a:path>
              </a:pathLst>
            </a:custGeom>
            <a:blipFill>
              <a:blip r:embed="rId5"/>
              <a:stretch>
                <a:fillRect/>
              </a:stretch>
            </a:blipFill>
          </p:spPr>
          <p:txBody>
            <a:bodyPr/>
            <a:lstStyle/>
            <a:p>
              <a:endParaRPr lang="en-US"/>
            </a:p>
          </p:txBody>
        </p:sp>
        <p:sp>
          <p:nvSpPr>
            <p:cNvPr id="22" name="TextBox 22"/>
            <p:cNvSpPr txBox="1"/>
            <p:nvPr/>
          </p:nvSpPr>
          <p:spPr>
            <a:xfrm>
              <a:off x="0" y="4910040"/>
              <a:ext cx="6686051" cy="3606200"/>
            </a:xfrm>
            <a:prstGeom prst="rect">
              <a:avLst/>
            </a:prstGeom>
          </p:spPr>
          <p:txBody>
            <a:bodyPr lIns="0" tIns="0" rIns="0" bIns="0" rtlCol="0" anchor="t">
              <a:spAutoFit/>
            </a:bodyPr>
            <a:lstStyle/>
            <a:p>
              <a:pPr algn="ctr">
                <a:lnSpc>
                  <a:spcPts val="5695"/>
                </a:lnSpc>
              </a:pPr>
              <a:r>
                <a:rPr lang="en-US" sz="2380" b="1">
                  <a:solidFill>
                    <a:srgbClr val="000000"/>
                  </a:solidFill>
                  <a:latin typeface="TT Commons Pro Bold"/>
                  <a:ea typeface="TT Commons Pro Bold"/>
                  <a:cs typeface="TT Commons Pro Bold"/>
                  <a:sym typeface="TT Commons Pro Bold"/>
                </a:rPr>
                <a:t>Better User Experience </a:t>
              </a:r>
              <a:r>
                <a:rPr lang="en-US" sz="2380">
                  <a:solidFill>
                    <a:srgbClr val="000000"/>
                  </a:solidFill>
                  <a:latin typeface="TT Commons Pro" panose="020B0103030102020204"/>
                  <a:ea typeface="TT Commons Pro" panose="020B0103030102020204"/>
                  <a:cs typeface="TT Commons Pro" panose="020B0103030102020204"/>
                  <a:sym typeface="TT Commons Pro" panose="020B0103030102020204"/>
                </a:rPr>
                <a:t>- the integration into the university will be </a:t>
              </a:r>
              <a:r>
                <a:rPr lang="en-US" sz="2380" b="1">
                  <a:solidFill>
                    <a:srgbClr val="000000"/>
                  </a:solidFill>
                  <a:latin typeface="TT Commons Pro Bold"/>
                  <a:ea typeface="TT Commons Pro Bold"/>
                  <a:cs typeface="TT Commons Pro Bold"/>
                  <a:sym typeface="TT Commons Pro Bold"/>
                </a:rPr>
                <a:t>more seamless </a:t>
              </a:r>
              <a:r>
                <a:rPr lang="en-US" sz="2380">
                  <a:solidFill>
                    <a:srgbClr val="000000"/>
                  </a:solidFill>
                  <a:latin typeface="TT Commons Pro" panose="020B0103030102020204"/>
                  <a:ea typeface="TT Commons Pro" panose="020B0103030102020204"/>
                  <a:cs typeface="TT Commons Pro" panose="020B0103030102020204"/>
                  <a:sym typeface="TT Commons Pro" panose="020B0103030102020204"/>
                </a:rPr>
                <a:t>with a single and accessible consultation agent.</a:t>
              </a:r>
            </a:p>
          </p:txBody>
        </p:sp>
      </p:grpSp>
      <p:grpSp>
        <p:nvGrpSpPr>
          <p:cNvPr id="23" name="Group 23"/>
          <p:cNvGrpSpPr/>
          <p:nvPr/>
        </p:nvGrpSpPr>
        <p:grpSpPr>
          <a:xfrm>
            <a:off x="12474122" y="2461012"/>
            <a:ext cx="5014538" cy="6144806"/>
            <a:chOff x="0" y="0"/>
            <a:chExt cx="6686051" cy="8193075"/>
          </a:xfrm>
        </p:grpSpPr>
        <p:sp>
          <p:nvSpPr>
            <p:cNvPr id="24" name="Freeform 24"/>
            <p:cNvSpPr/>
            <p:nvPr/>
          </p:nvSpPr>
          <p:spPr>
            <a:xfrm>
              <a:off x="1273426" y="0"/>
              <a:ext cx="4139200" cy="4139200"/>
            </a:xfrm>
            <a:custGeom>
              <a:avLst/>
              <a:gdLst/>
              <a:ahLst/>
              <a:cxnLst/>
              <a:rect l="l" t="t" r="r" b="b"/>
              <a:pathLst>
                <a:path w="4139200" h="4139200">
                  <a:moveTo>
                    <a:pt x="0" y="0"/>
                  </a:moveTo>
                  <a:lnTo>
                    <a:pt x="4139199" y="0"/>
                  </a:lnTo>
                  <a:lnTo>
                    <a:pt x="4139199" y="4139200"/>
                  </a:lnTo>
                  <a:lnTo>
                    <a:pt x="0" y="4139200"/>
                  </a:lnTo>
                  <a:lnTo>
                    <a:pt x="0" y="0"/>
                  </a:lnTo>
                  <a:close/>
                </a:path>
              </a:pathLst>
            </a:custGeom>
            <a:blipFill>
              <a:blip r:embed="rId6"/>
              <a:stretch>
                <a:fillRect/>
              </a:stretch>
            </a:blipFill>
          </p:spPr>
          <p:txBody>
            <a:bodyPr/>
            <a:lstStyle/>
            <a:p>
              <a:endParaRPr lang="en-US"/>
            </a:p>
          </p:txBody>
        </p:sp>
        <p:sp>
          <p:nvSpPr>
            <p:cNvPr id="25" name="TextBox 25"/>
            <p:cNvSpPr txBox="1"/>
            <p:nvPr/>
          </p:nvSpPr>
          <p:spPr>
            <a:xfrm>
              <a:off x="0" y="4586875"/>
              <a:ext cx="6686051" cy="3606200"/>
            </a:xfrm>
            <a:prstGeom prst="rect">
              <a:avLst/>
            </a:prstGeom>
          </p:spPr>
          <p:txBody>
            <a:bodyPr lIns="0" tIns="0" rIns="0" bIns="0" rtlCol="0" anchor="t">
              <a:spAutoFit/>
            </a:bodyPr>
            <a:lstStyle/>
            <a:p>
              <a:pPr algn="ctr">
                <a:lnSpc>
                  <a:spcPts val="5695"/>
                </a:lnSpc>
              </a:pPr>
              <a:r>
                <a:rPr lang="en-US" sz="2380" b="1">
                  <a:solidFill>
                    <a:srgbClr val="000000"/>
                  </a:solidFill>
                  <a:latin typeface="TT Commons Pro Bold"/>
                  <a:ea typeface="TT Commons Pro Bold"/>
                  <a:cs typeface="TT Commons Pro Bold"/>
                  <a:sym typeface="TT Commons Pro Bold"/>
                </a:rPr>
                <a:t>Decreased Workload </a:t>
              </a:r>
              <a:r>
                <a:rPr lang="en-US" sz="2380">
                  <a:solidFill>
                    <a:srgbClr val="000000"/>
                  </a:solidFill>
                  <a:latin typeface="TT Commons Pro" panose="020B0103030102020204"/>
                  <a:ea typeface="TT Commons Pro" panose="020B0103030102020204"/>
                  <a:cs typeface="TT Commons Pro" panose="020B0103030102020204"/>
                  <a:sym typeface="TT Commons Pro" panose="020B0103030102020204"/>
                </a:rPr>
                <a:t>- the bulk of user questions will be handled by the bot;</a:t>
              </a:r>
              <a:r>
                <a:rPr lang="en-US" sz="2380" b="1">
                  <a:solidFill>
                    <a:srgbClr val="000000"/>
                  </a:solidFill>
                  <a:latin typeface="TT Commons Pro Bold"/>
                  <a:ea typeface="TT Commons Pro Bold"/>
                  <a:cs typeface="TT Commons Pro Bold"/>
                  <a:sym typeface="TT Commons Pro Bold"/>
                </a:rPr>
                <a:t> only specific questions will be handled by university workers</a:t>
              </a:r>
              <a:r>
                <a:rPr lang="en-US" sz="2380">
                  <a:solidFill>
                    <a:srgbClr val="000000"/>
                  </a:solidFill>
                  <a:latin typeface="TT Commons Pro" panose="020B0103030102020204"/>
                  <a:ea typeface="TT Commons Pro" panose="020B0103030102020204"/>
                  <a:cs typeface="TT Commons Pro" panose="020B0103030102020204"/>
                  <a:sym typeface="TT Commons Pro" panose="020B0103030102020204"/>
                </a:rPr>
                <a:t>.</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B9384-7A69-833E-5055-1917B63257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7A64FD-6343-32E2-9228-43895C52DB5D}"/>
              </a:ext>
            </a:extLst>
          </p:cNvPr>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3"/>
            <a:stretch>
              <a:fillRect t="-18335" r="-7769"/>
            </a:stretch>
          </a:blipFill>
          <a:ln cap="sq">
            <a:noFill/>
            <a:prstDash val="solid"/>
            <a:miter/>
          </a:ln>
        </p:spPr>
        <p:txBody>
          <a:bodyPr/>
          <a:lstStyle/>
          <a:p>
            <a:endParaRPr lang="en-US"/>
          </a:p>
        </p:txBody>
      </p:sp>
      <p:grpSp>
        <p:nvGrpSpPr>
          <p:cNvPr id="3" name="Group 3">
            <a:extLst>
              <a:ext uri="{FF2B5EF4-FFF2-40B4-BE49-F238E27FC236}">
                <a16:creationId xmlns:a16="http://schemas.microsoft.com/office/drawing/2014/main" id="{7FCFDB91-922B-3519-01E2-76DFC540C05E}"/>
              </a:ext>
            </a:extLst>
          </p:cNvPr>
          <p:cNvGrpSpPr/>
          <p:nvPr/>
        </p:nvGrpSpPr>
        <p:grpSpPr>
          <a:xfrm>
            <a:off x="-304800" y="66356"/>
            <a:ext cx="19190715" cy="1904678"/>
            <a:chOff x="0" y="0"/>
            <a:chExt cx="5054345" cy="501644"/>
          </a:xfrm>
        </p:grpSpPr>
        <p:sp>
          <p:nvSpPr>
            <p:cNvPr id="4" name="Freeform 4">
              <a:extLst>
                <a:ext uri="{FF2B5EF4-FFF2-40B4-BE49-F238E27FC236}">
                  <a16:creationId xmlns:a16="http://schemas.microsoft.com/office/drawing/2014/main" id="{15F4B8CD-E20E-EAC0-15D1-5E79A71D6762}"/>
                </a:ext>
              </a:extLst>
            </p:cNvPr>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a:extLst>
                <a:ext uri="{FF2B5EF4-FFF2-40B4-BE49-F238E27FC236}">
                  <a16:creationId xmlns:a16="http://schemas.microsoft.com/office/drawing/2014/main" id="{F70AF05B-200D-2327-2D97-1C61327B9520}"/>
                </a:ext>
              </a:extLst>
            </p:cNvPr>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298B1D02-C763-80BB-5D5A-75B2280A6F4B}"/>
              </a:ext>
            </a:extLst>
          </p:cNvPr>
          <p:cNvGrpSpPr/>
          <p:nvPr/>
        </p:nvGrpSpPr>
        <p:grpSpPr>
          <a:xfrm>
            <a:off x="175566" y="9924700"/>
            <a:ext cx="586125" cy="140401"/>
            <a:chOff x="0" y="0"/>
            <a:chExt cx="781500" cy="187202"/>
          </a:xfrm>
        </p:grpSpPr>
        <p:grpSp>
          <p:nvGrpSpPr>
            <p:cNvPr id="7" name="Group 7">
              <a:extLst>
                <a:ext uri="{FF2B5EF4-FFF2-40B4-BE49-F238E27FC236}">
                  <a16:creationId xmlns:a16="http://schemas.microsoft.com/office/drawing/2014/main" id="{72B8F4BE-0D04-8B0D-50E7-E080014637DC}"/>
                </a:ext>
              </a:extLst>
            </p:cNvPr>
            <p:cNvGrpSpPr/>
            <p:nvPr/>
          </p:nvGrpSpPr>
          <p:grpSpPr>
            <a:xfrm>
              <a:off x="594298" y="0"/>
              <a:ext cx="187202" cy="187202"/>
              <a:chOff x="0" y="0"/>
              <a:chExt cx="6350000" cy="6350000"/>
            </a:xfrm>
          </p:grpSpPr>
          <p:sp>
            <p:nvSpPr>
              <p:cNvPr id="8" name="Freeform 8">
                <a:extLst>
                  <a:ext uri="{FF2B5EF4-FFF2-40B4-BE49-F238E27FC236}">
                    <a16:creationId xmlns:a16="http://schemas.microsoft.com/office/drawing/2014/main" id="{8A7A7945-1377-B659-E7A5-DE3328BA612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a:extLst>
                <a:ext uri="{FF2B5EF4-FFF2-40B4-BE49-F238E27FC236}">
                  <a16:creationId xmlns:a16="http://schemas.microsoft.com/office/drawing/2014/main" id="{E6B265D1-E4F4-FD33-E8F6-DA9B6E811274}"/>
                </a:ext>
              </a:extLst>
            </p:cNvPr>
            <p:cNvGrpSpPr/>
            <p:nvPr/>
          </p:nvGrpSpPr>
          <p:grpSpPr>
            <a:xfrm>
              <a:off x="297149" y="0"/>
              <a:ext cx="187202" cy="187202"/>
              <a:chOff x="0" y="0"/>
              <a:chExt cx="6350000" cy="6350000"/>
            </a:xfrm>
          </p:grpSpPr>
          <p:sp>
            <p:nvSpPr>
              <p:cNvPr id="10" name="Freeform 10">
                <a:extLst>
                  <a:ext uri="{FF2B5EF4-FFF2-40B4-BE49-F238E27FC236}">
                    <a16:creationId xmlns:a16="http://schemas.microsoft.com/office/drawing/2014/main" id="{A5AE7F77-877B-5E8E-04A6-76BC570C690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a:extLst>
                <a:ext uri="{FF2B5EF4-FFF2-40B4-BE49-F238E27FC236}">
                  <a16:creationId xmlns:a16="http://schemas.microsoft.com/office/drawing/2014/main" id="{EFFF0565-8C1A-4622-7A67-FEB222C86667}"/>
                </a:ext>
              </a:extLst>
            </p:cNvPr>
            <p:cNvGrpSpPr/>
            <p:nvPr/>
          </p:nvGrpSpPr>
          <p:grpSpPr>
            <a:xfrm>
              <a:off x="0" y="0"/>
              <a:ext cx="187202" cy="187202"/>
              <a:chOff x="0" y="0"/>
              <a:chExt cx="6350000" cy="6350000"/>
            </a:xfrm>
          </p:grpSpPr>
          <p:sp>
            <p:nvSpPr>
              <p:cNvPr id="12" name="Freeform 12">
                <a:extLst>
                  <a:ext uri="{FF2B5EF4-FFF2-40B4-BE49-F238E27FC236}">
                    <a16:creationId xmlns:a16="http://schemas.microsoft.com/office/drawing/2014/main" id="{91CC9C0E-7D32-987F-050B-A1E304DA04A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13" name="AutoShape 13">
            <a:extLst>
              <a:ext uri="{FF2B5EF4-FFF2-40B4-BE49-F238E27FC236}">
                <a16:creationId xmlns:a16="http://schemas.microsoft.com/office/drawing/2014/main" id="{072B4548-400C-3F2D-F4E3-00F508AA81E7}"/>
              </a:ext>
            </a:extLst>
          </p:cNvPr>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4" name="TextBox 14">
            <a:extLst>
              <a:ext uri="{FF2B5EF4-FFF2-40B4-BE49-F238E27FC236}">
                <a16:creationId xmlns:a16="http://schemas.microsoft.com/office/drawing/2014/main" id="{CD8BA540-0A46-B752-9361-8BE8C0DEEE8C}"/>
              </a:ext>
            </a:extLst>
          </p:cNvPr>
          <p:cNvSpPr txBox="1"/>
          <p:nvPr/>
        </p:nvSpPr>
        <p:spPr>
          <a:xfrm>
            <a:off x="175566" y="1086294"/>
            <a:ext cx="14607234" cy="403957"/>
          </a:xfrm>
          <a:prstGeom prst="rect">
            <a:avLst/>
          </a:prstGeom>
        </p:spPr>
        <p:txBody>
          <a:bodyPr wrap="square" lIns="0" tIns="0" rIns="0" bIns="0" rtlCol="0" anchor="t">
            <a:spAutoFit/>
          </a:bodyPr>
          <a:lstStyle/>
          <a:p>
            <a:pPr marL="0" lvl="0" indent="0" algn="l">
              <a:lnSpc>
                <a:spcPts val="2745"/>
              </a:lnSpc>
              <a:spcBef>
                <a:spcPct val="0"/>
              </a:spcBef>
            </a:pPr>
            <a:r>
              <a:rPr lang="en-CY" sz="4000" b="1" kern="0" dirty="0">
                <a:effectLst/>
                <a:latin typeface="Times New Roman" panose="02020603050405020304" pitchFamily="18" charset="0"/>
                <a:ea typeface="Times New Roman" panose="02020603050405020304" pitchFamily="18" charset="0"/>
                <a:cs typeface="Times New Roman" panose="02020603050405020304" pitchFamily="18" charset="0"/>
              </a:rPr>
              <a:t>Overall Discussion: Key Learnings, Comparison, &amp; Outlook</a:t>
            </a:r>
            <a:r>
              <a:rPr lang="en-CY" sz="4800" b="1" dirty="0">
                <a:effectLst/>
                <a:latin typeface="Times New Roman" panose="02020603050405020304" pitchFamily="18" charset="0"/>
                <a:cs typeface="Times New Roman" panose="02020603050405020304" pitchFamily="18" charset="0"/>
              </a:rPr>
              <a:t> </a:t>
            </a:r>
            <a:endParaRPr lang="en-US" sz="4400" b="1" spc="157" dirty="0">
              <a:solidFill>
                <a:srgbClr val="030304"/>
              </a:solidFill>
              <a:latin typeface="Times New Roman" panose="02020603050405020304" pitchFamily="18" charset="0"/>
              <a:ea typeface="Now" panose="00000500000000000000"/>
              <a:cs typeface="Times New Roman" panose="02020603050405020304" pitchFamily="18" charset="0"/>
              <a:sym typeface="Now" panose="00000500000000000000"/>
            </a:endParaRPr>
          </a:p>
        </p:txBody>
      </p:sp>
      <p:sp>
        <p:nvSpPr>
          <p:cNvPr id="15" name="TextBox 15">
            <a:extLst>
              <a:ext uri="{FF2B5EF4-FFF2-40B4-BE49-F238E27FC236}">
                <a16:creationId xmlns:a16="http://schemas.microsoft.com/office/drawing/2014/main" id="{AF29D110-503F-C71D-4DEE-E7DB35CA04D9}"/>
              </a:ext>
            </a:extLst>
          </p:cNvPr>
          <p:cNvSpPr txBox="1"/>
          <p:nvPr/>
        </p:nvSpPr>
        <p:spPr>
          <a:xfrm>
            <a:off x="175566" y="265906"/>
            <a:ext cx="8391990" cy="681325"/>
          </a:xfrm>
          <a:prstGeom prst="rect">
            <a:avLst/>
          </a:prstGeom>
        </p:spPr>
        <p:txBody>
          <a:bodyPr lIns="0" tIns="0" rIns="0" bIns="0" rtlCol="0" anchor="t">
            <a:spAutoFit/>
          </a:bodyPr>
          <a:lstStyle/>
          <a:p>
            <a:pPr marL="0" lvl="0" indent="0" algn="l">
              <a:lnSpc>
                <a:spcPts val="5070"/>
              </a:lnSpc>
              <a:spcBef>
                <a:spcPct val="0"/>
              </a:spcBef>
            </a:pPr>
            <a:r>
              <a:rPr lang="en-US" sz="4970" spc="-64" dirty="0">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16" name="TextBox 16">
            <a:extLst>
              <a:ext uri="{FF2B5EF4-FFF2-40B4-BE49-F238E27FC236}">
                <a16:creationId xmlns:a16="http://schemas.microsoft.com/office/drawing/2014/main" id="{099878F6-B69F-9AF2-A968-39D1C51DBAB3}"/>
              </a:ext>
            </a:extLst>
          </p:cNvPr>
          <p:cNvSpPr txBox="1"/>
          <p:nvPr/>
        </p:nvSpPr>
        <p:spPr>
          <a:xfrm>
            <a:off x="17051024" y="298866"/>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24</a:t>
            </a:r>
          </a:p>
        </p:txBody>
      </p:sp>
      <p:sp>
        <p:nvSpPr>
          <p:cNvPr id="17" name="TextBox 17">
            <a:extLst>
              <a:ext uri="{FF2B5EF4-FFF2-40B4-BE49-F238E27FC236}">
                <a16:creationId xmlns:a16="http://schemas.microsoft.com/office/drawing/2014/main" id="{CA2BF5D5-15A2-4E8E-3BE1-98189888AE33}"/>
              </a:ext>
            </a:extLst>
          </p:cNvPr>
          <p:cNvSpPr txBox="1"/>
          <p:nvPr/>
        </p:nvSpPr>
        <p:spPr>
          <a:xfrm>
            <a:off x="0" y="1958523"/>
            <a:ext cx="17622294" cy="7478970"/>
          </a:xfrm>
          <a:prstGeom prst="rect">
            <a:avLst/>
          </a:prstGeom>
        </p:spPr>
        <p:txBody>
          <a:bodyPr lIns="0" tIns="0" rIns="0" bIns="0" rtlCol="0" anchor="t">
            <a:spAutoFit/>
          </a:bodyPr>
          <a:lstStyle/>
          <a:p>
            <a:pPr marL="457200" lvl="0" indent="-457200">
              <a:buSzPct val="100000"/>
              <a:buFont typeface="Wingdings" pitchFamily="2" charset="2"/>
              <a:buChar char="Ø"/>
              <a:tabLst>
                <a:tab pos="457200" algn="l"/>
              </a:tabLst>
            </a:pPr>
            <a:r>
              <a:rPr lang="en-CY" sz="2700" b="1" kern="0" dirty="0">
                <a:effectLst/>
                <a:ea typeface="Times New Roman" panose="02020603050405020304" pitchFamily="18" charset="0"/>
                <a:cs typeface="Times New Roman" panose="02020603050405020304" pitchFamily="18" charset="0"/>
              </a:rPr>
              <a:t>Key Learnings from Each Approach:</a:t>
            </a:r>
            <a:endParaRPr lang="en-CY" sz="27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2700" b="1" kern="0" dirty="0">
                <a:effectLst/>
                <a:ea typeface="Times New Roman" panose="02020603050405020304" pitchFamily="18" charset="0"/>
                <a:cs typeface="Times New Roman" panose="02020603050405020304" pitchFamily="18" charset="0"/>
              </a:rPr>
              <a:t>Foundational RAG: </a:t>
            </a:r>
            <a:r>
              <a:rPr lang="en-CY" sz="2700" kern="0" dirty="0">
                <a:effectLst/>
                <a:ea typeface="Times New Roman" panose="02020603050405020304" pitchFamily="18" charset="0"/>
                <a:cs typeface="Times New Roman" panose="02020603050405020304" pitchFamily="18" charset="0"/>
              </a:rPr>
              <a:t>Mastered core RAG mechanics; confirmed critical impact of data and question quality on performance.</a:t>
            </a:r>
            <a:endParaRPr lang="en-CY" sz="27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2700" b="1" kern="0" dirty="0">
                <a:effectLst/>
                <a:ea typeface="Times New Roman" panose="02020603050405020304" pitchFamily="18" charset="0"/>
                <a:cs typeface="Times New Roman" panose="02020603050405020304" pitchFamily="18" charset="0"/>
              </a:rPr>
              <a:t>Langchain/LangGraph: </a:t>
            </a:r>
            <a:r>
              <a:rPr lang="en-CY" sz="2700" kern="0" dirty="0">
                <a:effectLst/>
                <a:ea typeface="Times New Roman" panose="02020603050405020304" pitchFamily="18" charset="0"/>
                <a:cs typeface="Times New Roman" panose="02020603050405020304" pitchFamily="18" charset="0"/>
              </a:rPr>
              <a:t>Demonstrated rapid development of modular, tool-based agents for diverse queries using high-level frameworks.</a:t>
            </a:r>
            <a:endParaRPr lang="en-CY" sz="27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2700" b="1" kern="0" dirty="0">
                <a:effectLst/>
                <a:ea typeface="Times New Roman" panose="02020603050405020304" pitchFamily="18" charset="0"/>
                <a:cs typeface="Times New Roman" panose="02020603050405020304" pitchFamily="18" charset="0"/>
              </a:rPr>
              <a:t>OpenAI Agents SDK: </a:t>
            </a:r>
            <a:r>
              <a:rPr lang="en-CY" sz="2700" kern="0" dirty="0">
                <a:effectLst/>
                <a:ea typeface="Times New Roman" panose="02020603050405020304" pitchFamily="18" charset="0"/>
                <a:cs typeface="Times New Roman" panose="02020603050405020304" pitchFamily="18" charset="0"/>
              </a:rPr>
              <a:t>Showcased advanced orchestration, state management, and RAG refinement (e.g., LLM-based document grading) for complex agentic systems.</a:t>
            </a:r>
            <a:endParaRPr lang="en-CY" sz="2700" kern="100" dirty="0">
              <a:effectLst/>
              <a:ea typeface="Aptos" panose="020B0004020202020204" pitchFamily="34" charset="0"/>
              <a:cs typeface="Times New Roman" panose="02020603050405020304" pitchFamily="18" charset="0"/>
            </a:endParaRPr>
          </a:p>
          <a:p>
            <a:pPr marL="457200" lvl="0" indent="-457200">
              <a:buSzPct val="100000"/>
              <a:buFont typeface="Wingdings" pitchFamily="2" charset="2"/>
              <a:buChar char="Ø"/>
              <a:tabLst>
                <a:tab pos="457200" algn="l"/>
              </a:tabLst>
            </a:pPr>
            <a:r>
              <a:rPr lang="en-CY" sz="2700" b="1" kern="0" dirty="0">
                <a:effectLst/>
                <a:ea typeface="Times New Roman" panose="02020603050405020304" pitchFamily="18" charset="0"/>
                <a:cs typeface="Times New Roman" panose="02020603050405020304" pitchFamily="18" charset="0"/>
              </a:rPr>
              <a:t>Comparative Takeaway - Strengths of Each Approach:</a:t>
            </a:r>
            <a:endParaRPr lang="en-CY" sz="27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2700" b="1" kern="0" dirty="0">
                <a:effectLst/>
                <a:ea typeface="Times New Roman" panose="02020603050405020304" pitchFamily="18" charset="0"/>
                <a:cs typeface="Times New Roman" panose="02020603050405020304" pitchFamily="18" charset="0"/>
              </a:rPr>
              <a:t>Foundational:</a:t>
            </a:r>
            <a:r>
              <a:rPr lang="en-CY" sz="2700" kern="0" dirty="0">
                <a:effectLst/>
                <a:ea typeface="Times New Roman" panose="02020603050405020304" pitchFamily="18" charset="0"/>
                <a:cs typeface="Times New Roman" panose="02020603050405020304" pitchFamily="18" charset="0"/>
              </a:rPr>
              <a:t> In-depth insight into RAG fundamentals, customizability, and rigorous evaluation, innovative QA generation.</a:t>
            </a:r>
            <a:endParaRPr lang="en-CY" sz="27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2700" b="1" kern="0" dirty="0">
                <a:effectLst/>
                <a:ea typeface="Times New Roman" panose="02020603050405020304" pitchFamily="18" charset="0"/>
                <a:cs typeface="Times New Roman" panose="02020603050405020304" pitchFamily="18" charset="0"/>
              </a:rPr>
              <a:t>Langchain/LangGraph:</a:t>
            </a:r>
            <a:r>
              <a:rPr lang="en-CY" sz="2700" kern="0" dirty="0">
                <a:effectLst/>
                <a:ea typeface="Times New Roman" panose="02020603050405020304" pitchFamily="18" charset="0"/>
                <a:cs typeface="Times New Roman" panose="02020603050405020304" pitchFamily="18" charset="0"/>
              </a:rPr>
              <a:t> Speed, flexibility, and a rich ecosystem for building tool-centric agents.</a:t>
            </a:r>
            <a:endParaRPr lang="en-CY" sz="27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2700" b="1" kern="0" dirty="0">
                <a:effectLst/>
                <a:ea typeface="Times New Roman" panose="02020603050405020304" pitchFamily="18" charset="0"/>
                <a:cs typeface="Times New Roman" panose="02020603050405020304" pitchFamily="18" charset="0"/>
              </a:rPr>
              <a:t>OpenAI Agents SDK:</a:t>
            </a:r>
            <a:r>
              <a:rPr lang="en-CY" sz="2700" kern="0" dirty="0">
                <a:effectLst/>
                <a:ea typeface="Times New Roman" panose="02020603050405020304" pitchFamily="18" charset="0"/>
                <a:cs typeface="Times New Roman" panose="02020603050405020304" pitchFamily="18" charset="0"/>
              </a:rPr>
              <a:t> Structured orchestration and advanced features for complex, precise agent systems.</a:t>
            </a:r>
            <a:endParaRPr lang="en-CY" sz="2700" kern="100" dirty="0">
              <a:effectLst/>
              <a:ea typeface="Aptos" panose="020B0004020202020204" pitchFamily="34" charset="0"/>
              <a:cs typeface="Times New Roman" panose="02020603050405020304" pitchFamily="18" charset="0"/>
            </a:endParaRPr>
          </a:p>
          <a:p>
            <a:pPr marL="457200" lvl="0" indent="-457200">
              <a:buSzPct val="100000"/>
              <a:buFont typeface="Wingdings" pitchFamily="2" charset="2"/>
              <a:buChar char="Ø"/>
              <a:tabLst>
                <a:tab pos="457200" algn="l"/>
              </a:tabLst>
            </a:pPr>
            <a:r>
              <a:rPr lang="en-CY" sz="2700" b="1" kern="0" dirty="0">
                <a:effectLst/>
                <a:ea typeface="Times New Roman" panose="02020603050405020304" pitchFamily="18" charset="0"/>
                <a:cs typeface="Times New Roman" panose="02020603050405020304" pitchFamily="18" charset="0"/>
              </a:rPr>
              <a:t>Project Conclusion:</a:t>
            </a:r>
            <a:endParaRPr lang="en-CY" sz="27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2700" kern="0" dirty="0">
                <a:effectLst/>
                <a:ea typeface="Times New Roman" panose="02020603050405020304" pitchFamily="18" charset="0"/>
                <a:cs typeface="Times New Roman" panose="02020603050405020304" pitchFamily="18" charset="0"/>
              </a:rPr>
              <a:t>Successfully explored multifaceted RAG methodologies, resulting in functional prototypes and a deep, practical understanding within the team, establishing a strong foundation for future development.</a:t>
            </a:r>
            <a:endParaRPr lang="en-CY" sz="2700" kern="100" dirty="0">
              <a:effectLst/>
              <a:ea typeface="Aptos" panose="020B0004020202020204" pitchFamily="34" charset="0"/>
              <a:cs typeface="Times New Roman" panose="02020603050405020304" pitchFamily="18" charset="0"/>
            </a:endParaRPr>
          </a:p>
          <a:p>
            <a:pPr marL="457200" lvl="0" indent="-457200">
              <a:buSzPct val="100000"/>
              <a:buFont typeface="Wingdings" pitchFamily="2" charset="2"/>
              <a:buChar char="Ø"/>
              <a:tabLst>
                <a:tab pos="457200" algn="l"/>
              </a:tabLst>
            </a:pPr>
            <a:r>
              <a:rPr lang="en-CY" sz="2700" b="1" kern="0" dirty="0">
                <a:effectLst/>
                <a:ea typeface="Times New Roman" panose="02020603050405020304" pitchFamily="18" charset="0"/>
                <a:cs typeface="Times New Roman" panose="02020603050405020304" pitchFamily="18" charset="0"/>
              </a:rPr>
              <a:t>Future Focus - Key Next Steps:</a:t>
            </a:r>
            <a:endParaRPr lang="en-CY" sz="27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2700" kern="0" dirty="0">
                <a:effectLst/>
                <a:ea typeface="Times New Roman" panose="02020603050405020304" pitchFamily="18" charset="0"/>
                <a:cs typeface="Times New Roman" panose="02020603050405020304" pitchFamily="18" charset="0"/>
              </a:rPr>
              <a:t>Develop a common evaluation framework and a standardized UCY-specific dataset for robust comparative assessment.</a:t>
            </a:r>
            <a:endParaRPr lang="en-CY" sz="27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2700" kern="0" dirty="0">
                <a:effectLst/>
                <a:ea typeface="Times New Roman" panose="02020603050405020304" pitchFamily="18" charset="0"/>
                <a:cs typeface="Times New Roman" panose="02020603050405020304" pitchFamily="18" charset="0"/>
              </a:rPr>
              <a:t>Synthesize learnings to strategically integrate the best components and techniques from all three explored approaches.</a:t>
            </a:r>
            <a:endParaRPr lang="en-CY" sz="27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469356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4FDC0-7D73-96AB-C810-D6C6F6F5EBC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C2D1D1B-7251-3026-23CD-A5C30F9AE3EF}"/>
              </a:ext>
            </a:extLst>
          </p:cNvPr>
          <p:cNvSpPr/>
          <p:nvPr/>
        </p:nvSpPr>
        <p:spPr>
          <a:xfrm>
            <a:off x="-132588" y="-176926"/>
            <a:ext cx="18537675" cy="10756210"/>
          </a:xfrm>
          <a:custGeom>
            <a:avLst/>
            <a:gdLst/>
            <a:ahLst/>
            <a:cxnLst/>
            <a:rect l="l" t="t" r="r" b="b"/>
            <a:pathLst>
              <a:path w="18537675" h="10756210">
                <a:moveTo>
                  <a:pt x="0" y="0"/>
                </a:moveTo>
                <a:lnTo>
                  <a:pt x="18537675" y="0"/>
                </a:lnTo>
                <a:lnTo>
                  <a:pt x="18537675" y="10756210"/>
                </a:lnTo>
                <a:lnTo>
                  <a:pt x="0" y="10756210"/>
                </a:lnTo>
                <a:lnTo>
                  <a:pt x="0" y="0"/>
                </a:lnTo>
                <a:close/>
              </a:path>
            </a:pathLst>
          </a:custGeom>
          <a:blipFill>
            <a:blip r:embed="rId3"/>
            <a:stretch>
              <a:fillRect t="-733" b="-733"/>
            </a:stretch>
          </a:blipFill>
        </p:spPr>
        <p:txBody>
          <a:bodyPr/>
          <a:lstStyle/>
          <a:p>
            <a:endParaRPr lang="en-US"/>
          </a:p>
        </p:txBody>
      </p:sp>
      <p:grpSp>
        <p:nvGrpSpPr>
          <p:cNvPr id="3" name="Group 3">
            <a:extLst>
              <a:ext uri="{FF2B5EF4-FFF2-40B4-BE49-F238E27FC236}">
                <a16:creationId xmlns:a16="http://schemas.microsoft.com/office/drawing/2014/main" id="{2CD82E44-9A10-66DD-F569-CE519118BA6B}"/>
              </a:ext>
            </a:extLst>
          </p:cNvPr>
          <p:cNvGrpSpPr/>
          <p:nvPr/>
        </p:nvGrpSpPr>
        <p:grpSpPr>
          <a:xfrm>
            <a:off x="-304800" y="177067"/>
            <a:ext cx="20190735" cy="11727017"/>
            <a:chOff x="-142130" y="-149176"/>
            <a:chExt cx="5317724" cy="3088597"/>
          </a:xfrm>
        </p:grpSpPr>
        <p:sp>
          <p:nvSpPr>
            <p:cNvPr id="4" name="Freeform 4">
              <a:extLst>
                <a:ext uri="{FF2B5EF4-FFF2-40B4-BE49-F238E27FC236}">
                  <a16:creationId xmlns:a16="http://schemas.microsoft.com/office/drawing/2014/main" id="{08E916FA-9AC9-87FC-1B94-67144A78EF02}"/>
                </a:ext>
              </a:extLst>
            </p:cNvPr>
            <p:cNvSpPr/>
            <p:nvPr/>
          </p:nvSpPr>
          <p:spPr>
            <a:xfrm>
              <a:off x="-142130" y="-149176"/>
              <a:ext cx="5175595" cy="2939421"/>
            </a:xfrm>
            <a:custGeom>
              <a:avLst/>
              <a:gdLst/>
              <a:ahLst/>
              <a:cxnLst/>
              <a:rect l="l" t="t" r="r" b="b"/>
              <a:pathLst>
                <a:path w="5175595" h="2939421">
                  <a:moveTo>
                    <a:pt x="0" y="0"/>
                  </a:moveTo>
                  <a:lnTo>
                    <a:pt x="5175595" y="0"/>
                  </a:lnTo>
                  <a:lnTo>
                    <a:pt x="5175595" y="2939421"/>
                  </a:lnTo>
                  <a:lnTo>
                    <a:pt x="0" y="2939421"/>
                  </a:lnTo>
                  <a:close/>
                </a:path>
              </a:pathLst>
            </a:custGeom>
            <a:solidFill>
              <a:srgbClr val="FFFFFF">
                <a:alpha val="88627"/>
              </a:srgbClr>
            </a:solidFill>
          </p:spPr>
          <p:txBody>
            <a:bodyPr/>
            <a:lstStyle/>
            <a:p>
              <a:endParaRPr lang="en-US" dirty="0"/>
            </a:p>
          </p:txBody>
        </p:sp>
        <p:sp>
          <p:nvSpPr>
            <p:cNvPr id="5" name="TextBox 5">
              <a:extLst>
                <a:ext uri="{FF2B5EF4-FFF2-40B4-BE49-F238E27FC236}">
                  <a16:creationId xmlns:a16="http://schemas.microsoft.com/office/drawing/2014/main" id="{B8BAD000-9807-9781-CBB4-67B66B74775E}"/>
                </a:ext>
              </a:extLst>
            </p:cNvPr>
            <p:cNvSpPr txBox="1"/>
            <p:nvPr/>
          </p:nvSpPr>
          <p:spPr>
            <a:xfrm>
              <a:off x="0" y="-47625"/>
              <a:ext cx="5175594" cy="2987046"/>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C27FCD84-FEE1-6AD5-C45B-B02263A8E12C}"/>
              </a:ext>
            </a:extLst>
          </p:cNvPr>
          <p:cNvGrpSpPr/>
          <p:nvPr/>
        </p:nvGrpSpPr>
        <p:grpSpPr>
          <a:xfrm>
            <a:off x="10061493" y="3024471"/>
            <a:ext cx="5460822" cy="4605779"/>
            <a:chOff x="6811324" y="268492"/>
            <a:chExt cx="7281096" cy="6141040"/>
          </a:xfrm>
        </p:grpSpPr>
        <p:sp>
          <p:nvSpPr>
            <p:cNvPr id="11" name="TextBox 11">
              <a:extLst>
                <a:ext uri="{FF2B5EF4-FFF2-40B4-BE49-F238E27FC236}">
                  <a16:creationId xmlns:a16="http://schemas.microsoft.com/office/drawing/2014/main" id="{9BD0450B-F13C-FC48-96E7-5B3E471534AF}"/>
                </a:ext>
              </a:extLst>
            </p:cNvPr>
            <p:cNvSpPr txBox="1"/>
            <p:nvPr/>
          </p:nvSpPr>
          <p:spPr>
            <a:xfrm>
              <a:off x="6855820" y="268492"/>
              <a:ext cx="7236600" cy="447301"/>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2" name="TextBox 12">
              <a:extLst>
                <a:ext uri="{FF2B5EF4-FFF2-40B4-BE49-F238E27FC236}">
                  <a16:creationId xmlns:a16="http://schemas.microsoft.com/office/drawing/2014/main" id="{4ABFB9A9-D3DD-1DA8-31BB-41E2AF85758D}"/>
                </a:ext>
              </a:extLst>
            </p:cNvPr>
            <p:cNvSpPr txBox="1"/>
            <p:nvPr/>
          </p:nvSpPr>
          <p:spPr>
            <a:xfrm>
              <a:off x="6855820" y="1824916"/>
              <a:ext cx="7236600" cy="854935"/>
            </a:xfrm>
            <a:prstGeom prst="rect">
              <a:avLst/>
            </a:prstGeom>
          </p:spPr>
          <p:txBody>
            <a:bodyPr lIns="0" tIns="0" rIns="0" bIns="0" rtlCol="0" anchor="t">
              <a:noAutofit/>
            </a:bodyPr>
            <a:lstStyle/>
            <a:p>
              <a:pPr algn="l">
                <a:lnSpc>
                  <a:spcPts val="1500"/>
                </a:lnSpc>
                <a:spcAft>
                  <a:spcPts val="225"/>
                </a:spcAft>
                <a:buFont typeface="Arial" panose="020B0604020202020204" pitchFamily="34" charset="0"/>
                <a:buChar char="•"/>
              </a:pPr>
              <a:endParaRPr lang="en-GB" sz="2150" dirty="0">
                <a:solidFill>
                  <a:srgbClr val="030304"/>
                </a:solidFill>
                <a:latin typeface="TT Commons Pro" panose="020B0103030102020204"/>
              </a:endParaRPr>
            </a:p>
          </p:txBody>
        </p:sp>
        <p:sp>
          <p:nvSpPr>
            <p:cNvPr id="13" name="TextBox 13">
              <a:extLst>
                <a:ext uri="{FF2B5EF4-FFF2-40B4-BE49-F238E27FC236}">
                  <a16:creationId xmlns:a16="http://schemas.microsoft.com/office/drawing/2014/main" id="{73F0993D-16B2-AB79-B1EF-F68C4766FCFD}"/>
                </a:ext>
              </a:extLst>
            </p:cNvPr>
            <p:cNvSpPr txBox="1"/>
            <p:nvPr/>
          </p:nvSpPr>
          <p:spPr>
            <a:xfrm>
              <a:off x="6811324" y="4289966"/>
              <a:ext cx="7236600" cy="451617"/>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5" name="TextBox 15">
              <a:extLst>
                <a:ext uri="{FF2B5EF4-FFF2-40B4-BE49-F238E27FC236}">
                  <a16:creationId xmlns:a16="http://schemas.microsoft.com/office/drawing/2014/main" id="{02E21627-54CB-C48C-4CD4-6DDC16124BC3}"/>
                </a:ext>
              </a:extLst>
            </p:cNvPr>
            <p:cNvSpPr txBox="1"/>
            <p:nvPr/>
          </p:nvSpPr>
          <p:spPr>
            <a:xfrm>
              <a:off x="6811324" y="5957984"/>
              <a:ext cx="7236600" cy="451548"/>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grpSp>
      <p:sp>
        <p:nvSpPr>
          <p:cNvPr id="16" name="TextBox 10">
            <a:extLst>
              <a:ext uri="{FF2B5EF4-FFF2-40B4-BE49-F238E27FC236}">
                <a16:creationId xmlns:a16="http://schemas.microsoft.com/office/drawing/2014/main" id="{D9659AF7-A730-95C0-193C-1B6D0EE86739}"/>
              </a:ext>
            </a:extLst>
          </p:cNvPr>
          <p:cNvSpPr txBox="1"/>
          <p:nvPr/>
        </p:nvSpPr>
        <p:spPr>
          <a:xfrm>
            <a:off x="7696200" y="4782615"/>
            <a:ext cx="3470207" cy="738664"/>
          </a:xfrm>
          <a:prstGeom prst="rect">
            <a:avLst/>
          </a:prstGeom>
        </p:spPr>
        <p:txBody>
          <a:bodyPr wrap="square" lIns="0" tIns="0" rIns="0" bIns="0" rtlCol="0" anchor="t">
            <a:spAutoFit/>
          </a:bodyPr>
          <a:lstStyle/>
          <a:p>
            <a:pPr>
              <a:buNone/>
            </a:pPr>
            <a:r>
              <a:rPr lang="en-CY" sz="4800" b="1" kern="0" dirty="0">
                <a:effectLst/>
                <a:ea typeface="Times New Roman" panose="02020603050405020304" pitchFamily="18" charset="0"/>
                <a:cs typeface="Times New Roman" panose="02020603050405020304" pitchFamily="18" charset="0"/>
              </a:rPr>
              <a:t>6) Showcase </a:t>
            </a:r>
            <a:r>
              <a:rPr lang="en-CY" sz="4800" kern="0" dirty="0">
                <a:effectLst/>
                <a:ea typeface="Times New Roman" panose="02020603050405020304" pitchFamily="18" charset="0"/>
                <a:cs typeface="Times New Roman" panose="02020603050405020304" pitchFamily="18" charset="0"/>
              </a:rPr>
              <a:t> </a:t>
            </a:r>
            <a:endParaRPr lang="en-CY" sz="88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66829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7BBC5-CF69-699B-FC4E-A6EACC4E186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CA57284-D260-8006-D5A7-D1A756768458}"/>
              </a:ext>
            </a:extLst>
          </p:cNvPr>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3"/>
            <a:stretch>
              <a:fillRect t="-18335" r="-7769"/>
            </a:stretch>
          </a:blipFill>
          <a:ln cap="sq">
            <a:noFill/>
            <a:prstDash val="solid"/>
            <a:miter/>
          </a:ln>
        </p:spPr>
        <p:txBody>
          <a:bodyPr/>
          <a:lstStyle/>
          <a:p>
            <a:endParaRPr lang="en-US" dirty="0"/>
          </a:p>
        </p:txBody>
      </p:sp>
      <p:grpSp>
        <p:nvGrpSpPr>
          <p:cNvPr id="3" name="Group 3">
            <a:extLst>
              <a:ext uri="{FF2B5EF4-FFF2-40B4-BE49-F238E27FC236}">
                <a16:creationId xmlns:a16="http://schemas.microsoft.com/office/drawing/2014/main" id="{942FF646-5DF9-F458-1040-7014685C8A36}"/>
              </a:ext>
            </a:extLst>
          </p:cNvPr>
          <p:cNvGrpSpPr/>
          <p:nvPr/>
        </p:nvGrpSpPr>
        <p:grpSpPr>
          <a:xfrm>
            <a:off x="-304800" y="66356"/>
            <a:ext cx="19190715" cy="1904678"/>
            <a:chOff x="0" y="0"/>
            <a:chExt cx="5054345" cy="501644"/>
          </a:xfrm>
        </p:grpSpPr>
        <p:sp>
          <p:nvSpPr>
            <p:cNvPr id="4" name="Freeform 4">
              <a:extLst>
                <a:ext uri="{FF2B5EF4-FFF2-40B4-BE49-F238E27FC236}">
                  <a16:creationId xmlns:a16="http://schemas.microsoft.com/office/drawing/2014/main" id="{C0DD659B-F46B-E1CD-68A8-A8B6BC1CFDF4}"/>
                </a:ext>
              </a:extLst>
            </p:cNvPr>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a:extLst>
                <a:ext uri="{FF2B5EF4-FFF2-40B4-BE49-F238E27FC236}">
                  <a16:creationId xmlns:a16="http://schemas.microsoft.com/office/drawing/2014/main" id="{703C585F-4A3A-D4EA-126C-B3C9D9CF1A6F}"/>
                </a:ext>
              </a:extLst>
            </p:cNvPr>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19ACC0AC-5BA3-6C43-A067-4BBA271C8F3F}"/>
              </a:ext>
            </a:extLst>
          </p:cNvPr>
          <p:cNvGrpSpPr/>
          <p:nvPr/>
        </p:nvGrpSpPr>
        <p:grpSpPr>
          <a:xfrm>
            <a:off x="175566" y="9924700"/>
            <a:ext cx="586125" cy="140401"/>
            <a:chOff x="0" y="0"/>
            <a:chExt cx="781500" cy="187202"/>
          </a:xfrm>
        </p:grpSpPr>
        <p:grpSp>
          <p:nvGrpSpPr>
            <p:cNvPr id="7" name="Group 7">
              <a:extLst>
                <a:ext uri="{FF2B5EF4-FFF2-40B4-BE49-F238E27FC236}">
                  <a16:creationId xmlns:a16="http://schemas.microsoft.com/office/drawing/2014/main" id="{9372A6D1-A878-615A-5CEE-64D117E93C87}"/>
                </a:ext>
              </a:extLst>
            </p:cNvPr>
            <p:cNvGrpSpPr/>
            <p:nvPr/>
          </p:nvGrpSpPr>
          <p:grpSpPr>
            <a:xfrm>
              <a:off x="594298" y="0"/>
              <a:ext cx="187202" cy="187202"/>
              <a:chOff x="0" y="0"/>
              <a:chExt cx="6350000" cy="6350000"/>
            </a:xfrm>
          </p:grpSpPr>
          <p:sp>
            <p:nvSpPr>
              <p:cNvPr id="8" name="Freeform 8">
                <a:extLst>
                  <a:ext uri="{FF2B5EF4-FFF2-40B4-BE49-F238E27FC236}">
                    <a16:creationId xmlns:a16="http://schemas.microsoft.com/office/drawing/2014/main" id="{0B0ADF64-65B1-2AF7-D697-3B167FC535E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a:extLst>
                <a:ext uri="{FF2B5EF4-FFF2-40B4-BE49-F238E27FC236}">
                  <a16:creationId xmlns:a16="http://schemas.microsoft.com/office/drawing/2014/main" id="{C6EDBA68-8EA6-F2D3-F7F4-AC8479B49DBF}"/>
                </a:ext>
              </a:extLst>
            </p:cNvPr>
            <p:cNvGrpSpPr/>
            <p:nvPr/>
          </p:nvGrpSpPr>
          <p:grpSpPr>
            <a:xfrm>
              <a:off x="297149" y="0"/>
              <a:ext cx="187202" cy="187202"/>
              <a:chOff x="0" y="0"/>
              <a:chExt cx="6350000" cy="6350000"/>
            </a:xfrm>
          </p:grpSpPr>
          <p:sp>
            <p:nvSpPr>
              <p:cNvPr id="10" name="Freeform 10">
                <a:extLst>
                  <a:ext uri="{FF2B5EF4-FFF2-40B4-BE49-F238E27FC236}">
                    <a16:creationId xmlns:a16="http://schemas.microsoft.com/office/drawing/2014/main" id="{064EA419-89BF-52DD-35C9-1EA61D9677C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a:extLst>
                <a:ext uri="{FF2B5EF4-FFF2-40B4-BE49-F238E27FC236}">
                  <a16:creationId xmlns:a16="http://schemas.microsoft.com/office/drawing/2014/main" id="{FDEC9292-902C-1C95-1EA2-6AB8D4009F81}"/>
                </a:ext>
              </a:extLst>
            </p:cNvPr>
            <p:cNvGrpSpPr/>
            <p:nvPr/>
          </p:nvGrpSpPr>
          <p:grpSpPr>
            <a:xfrm>
              <a:off x="0" y="0"/>
              <a:ext cx="187202" cy="187202"/>
              <a:chOff x="0" y="0"/>
              <a:chExt cx="6350000" cy="6350000"/>
            </a:xfrm>
          </p:grpSpPr>
          <p:sp>
            <p:nvSpPr>
              <p:cNvPr id="12" name="Freeform 12">
                <a:extLst>
                  <a:ext uri="{FF2B5EF4-FFF2-40B4-BE49-F238E27FC236}">
                    <a16:creationId xmlns:a16="http://schemas.microsoft.com/office/drawing/2014/main" id="{3A537288-C809-6C80-C775-FC723342E5E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13" name="AutoShape 13">
            <a:extLst>
              <a:ext uri="{FF2B5EF4-FFF2-40B4-BE49-F238E27FC236}">
                <a16:creationId xmlns:a16="http://schemas.microsoft.com/office/drawing/2014/main" id="{378A6933-867C-033C-BE26-FCE0E4C081E0}"/>
              </a:ext>
            </a:extLst>
          </p:cNvPr>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4" name="TextBox 14">
            <a:extLst>
              <a:ext uri="{FF2B5EF4-FFF2-40B4-BE49-F238E27FC236}">
                <a16:creationId xmlns:a16="http://schemas.microsoft.com/office/drawing/2014/main" id="{CD819323-6354-E77A-D722-D36A144563B5}"/>
              </a:ext>
            </a:extLst>
          </p:cNvPr>
          <p:cNvSpPr txBox="1"/>
          <p:nvPr/>
        </p:nvSpPr>
        <p:spPr>
          <a:xfrm>
            <a:off x="175566" y="1120062"/>
            <a:ext cx="9727489" cy="379912"/>
          </a:xfrm>
          <a:prstGeom prst="rect">
            <a:avLst/>
          </a:prstGeom>
        </p:spPr>
        <p:txBody>
          <a:bodyPr lIns="0" tIns="0" rIns="0" bIns="0" rtlCol="0" anchor="t">
            <a:spAutoFit/>
          </a:bodyPr>
          <a:lstStyle/>
          <a:p>
            <a:pPr marL="0" lvl="0" indent="0" algn="l">
              <a:lnSpc>
                <a:spcPts val="2745"/>
              </a:lnSpc>
              <a:spcBef>
                <a:spcPct val="0"/>
              </a:spcBef>
            </a:pPr>
            <a:r>
              <a:rPr lang="en-CY" sz="4000" b="1" kern="0" dirty="0">
                <a:effectLst/>
                <a:latin typeface="Times New Roman" panose="02020603050405020304" pitchFamily="18" charset="0"/>
                <a:ea typeface="Times New Roman" panose="02020603050405020304" pitchFamily="18" charset="0"/>
                <a:cs typeface="Times New Roman" panose="02020603050405020304" pitchFamily="18" charset="0"/>
              </a:rPr>
              <a:t>Thank! Questions?</a:t>
            </a:r>
            <a:endParaRPr lang="en-US" sz="4400" b="1" spc="157" dirty="0">
              <a:solidFill>
                <a:srgbClr val="030304"/>
              </a:solidFill>
              <a:latin typeface="Times New Roman" panose="02020603050405020304" pitchFamily="18" charset="0"/>
              <a:ea typeface="Now" panose="00000500000000000000"/>
              <a:cs typeface="Times New Roman" panose="02020603050405020304" pitchFamily="18" charset="0"/>
              <a:sym typeface="Now" panose="00000500000000000000"/>
            </a:endParaRPr>
          </a:p>
        </p:txBody>
      </p:sp>
      <p:sp>
        <p:nvSpPr>
          <p:cNvPr id="15" name="TextBox 15">
            <a:extLst>
              <a:ext uri="{FF2B5EF4-FFF2-40B4-BE49-F238E27FC236}">
                <a16:creationId xmlns:a16="http://schemas.microsoft.com/office/drawing/2014/main" id="{7F7A7476-25EA-EBD9-F671-1839AACFAE31}"/>
              </a:ext>
            </a:extLst>
          </p:cNvPr>
          <p:cNvSpPr txBox="1"/>
          <p:nvPr/>
        </p:nvSpPr>
        <p:spPr>
          <a:xfrm>
            <a:off x="175566" y="265906"/>
            <a:ext cx="8391990" cy="681325"/>
          </a:xfrm>
          <a:prstGeom prst="rect">
            <a:avLst/>
          </a:prstGeom>
        </p:spPr>
        <p:txBody>
          <a:bodyPr lIns="0" tIns="0" rIns="0" bIns="0" rtlCol="0" anchor="t">
            <a:spAutoFit/>
          </a:bodyPr>
          <a:lstStyle/>
          <a:p>
            <a:pPr marL="0" lvl="0" indent="0" algn="l">
              <a:lnSpc>
                <a:spcPts val="5070"/>
              </a:lnSpc>
              <a:spcBef>
                <a:spcPct val="0"/>
              </a:spcBef>
            </a:pPr>
            <a:r>
              <a:rPr lang="en-US" sz="4970" spc="-64" dirty="0">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16" name="TextBox 16">
            <a:extLst>
              <a:ext uri="{FF2B5EF4-FFF2-40B4-BE49-F238E27FC236}">
                <a16:creationId xmlns:a16="http://schemas.microsoft.com/office/drawing/2014/main" id="{33673F91-BF9E-AA4D-0610-130FEA1CFFF5}"/>
              </a:ext>
            </a:extLst>
          </p:cNvPr>
          <p:cNvSpPr txBox="1"/>
          <p:nvPr/>
        </p:nvSpPr>
        <p:spPr>
          <a:xfrm>
            <a:off x="17051024" y="298866"/>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26</a:t>
            </a:r>
            <a:endPar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17" name="TextBox 17">
            <a:extLst>
              <a:ext uri="{FF2B5EF4-FFF2-40B4-BE49-F238E27FC236}">
                <a16:creationId xmlns:a16="http://schemas.microsoft.com/office/drawing/2014/main" id="{BE7D4C6F-B0C9-6690-6A7E-5A25D7ED5E09}"/>
              </a:ext>
            </a:extLst>
          </p:cNvPr>
          <p:cNvSpPr txBox="1"/>
          <p:nvPr/>
        </p:nvSpPr>
        <p:spPr>
          <a:xfrm>
            <a:off x="6248141" y="4457700"/>
            <a:ext cx="6084832" cy="1941172"/>
          </a:xfrm>
          <a:prstGeom prst="rect">
            <a:avLst/>
          </a:prstGeom>
        </p:spPr>
        <p:txBody>
          <a:bodyPr wrap="square" lIns="0" tIns="0" rIns="0" bIns="0" rtlCol="0" anchor="t">
            <a:spAutoFit/>
          </a:bodyPr>
          <a:lstStyle/>
          <a:p>
            <a:pPr algn="l">
              <a:lnSpc>
                <a:spcPts val="1500"/>
              </a:lnSpc>
              <a:spcAft>
                <a:spcPts val="225"/>
              </a:spcAft>
            </a:pPr>
            <a:r>
              <a:rPr lang="en-GB" sz="8000" b="0" i="0" dirty="0">
                <a:effectLst/>
              </a:rPr>
              <a:t>Thank You</a:t>
            </a:r>
          </a:p>
          <a:p>
            <a:pPr algn="l">
              <a:lnSpc>
                <a:spcPts val="1500"/>
              </a:lnSpc>
              <a:spcAft>
                <a:spcPts val="225"/>
              </a:spcAft>
            </a:pPr>
            <a:endParaRPr lang="en-GB" sz="8000" b="0" i="0" dirty="0">
              <a:effectLst/>
            </a:endParaRPr>
          </a:p>
          <a:p>
            <a:pPr algn="l">
              <a:lnSpc>
                <a:spcPts val="1500"/>
              </a:lnSpc>
              <a:spcAft>
                <a:spcPts val="225"/>
              </a:spcAft>
            </a:pPr>
            <a:endParaRPr lang="en-GB" sz="8000" dirty="0"/>
          </a:p>
          <a:p>
            <a:pPr algn="l">
              <a:lnSpc>
                <a:spcPts val="1500"/>
              </a:lnSpc>
              <a:spcAft>
                <a:spcPts val="225"/>
              </a:spcAft>
            </a:pPr>
            <a:endParaRPr lang="en-GB" sz="8000" b="0" i="0" dirty="0">
              <a:effectLst/>
            </a:endParaRPr>
          </a:p>
          <a:p>
            <a:pPr algn="l">
              <a:lnSpc>
                <a:spcPts val="1500"/>
              </a:lnSpc>
              <a:spcAft>
                <a:spcPts val="225"/>
              </a:spcAft>
            </a:pPr>
            <a:endParaRPr lang="en-GB" sz="8000" dirty="0"/>
          </a:p>
          <a:p>
            <a:pPr algn="l">
              <a:lnSpc>
                <a:spcPts val="1500"/>
              </a:lnSpc>
              <a:spcAft>
                <a:spcPts val="225"/>
              </a:spcAft>
            </a:pPr>
            <a:endParaRPr lang="en-GB" sz="8000" b="0" i="0" dirty="0">
              <a:effectLst/>
            </a:endParaRPr>
          </a:p>
          <a:p>
            <a:pPr algn="l">
              <a:lnSpc>
                <a:spcPts val="1500"/>
              </a:lnSpc>
              <a:spcAft>
                <a:spcPts val="225"/>
              </a:spcAft>
            </a:pPr>
            <a:endParaRPr lang="en-GB" sz="8000" b="0" i="0" dirty="0">
              <a:effectLst/>
            </a:endParaRPr>
          </a:p>
          <a:p>
            <a:pPr algn="l">
              <a:lnSpc>
                <a:spcPts val="1500"/>
              </a:lnSpc>
              <a:spcAft>
                <a:spcPts val="225"/>
              </a:spcAft>
            </a:pPr>
            <a:r>
              <a:rPr lang="en-GB" sz="8000" b="0" i="0" dirty="0">
                <a:effectLst/>
              </a:rPr>
              <a:t>Questions?</a:t>
            </a:r>
          </a:p>
        </p:txBody>
      </p:sp>
    </p:spTree>
    <p:extLst>
      <p:ext uri="{BB962C8B-B14F-4D97-AF65-F5344CB8AC3E}">
        <p14:creationId xmlns:p14="http://schemas.microsoft.com/office/powerpoint/2010/main" val="820937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B860A-541D-5BF1-131E-D820363CCE8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CACC031-6FCB-3B97-6A11-ADE392370783}"/>
              </a:ext>
            </a:extLst>
          </p:cNvPr>
          <p:cNvSpPr/>
          <p:nvPr/>
        </p:nvSpPr>
        <p:spPr>
          <a:xfrm>
            <a:off x="-132588" y="-176926"/>
            <a:ext cx="18537675" cy="10756210"/>
          </a:xfrm>
          <a:custGeom>
            <a:avLst/>
            <a:gdLst/>
            <a:ahLst/>
            <a:cxnLst/>
            <a:rect l="l" t="t" r="r" b="b"/>
            <a:pathLst>
              <a:path w="18537675" h="10756210">
                <a:moveTo>
                  <a:pt x="0" y="0"/>
                </a:moveTo>
                <a:lnTo>
                  <a:pt x="18537675" y="0"/>
                </a:lnTo>
                <a:lnTo>
                  <a:pt x="18537675" y="10756210"/>
                </a:lnTo>
                <a:lnTo>
                  <a:pt x="0" y="10756210"/>
                </a:lnTo>
                <a:lnTo>
                  <a:pt x="0" y="0"/>
                </a:lnTo>
                <a:close/>
              </a:path>
            </a:pathLst>
          </a:custGeom>
          <a:blipFill>
            <a:blip r:embed="rId3"/>
            <a:stretch>
              <a:fillRect t="-733" b="-733"/>
            </a:stretch>
          </a:blipFill>
        </p:spPr>
        <p:txBody>
          <a:bodyPr/>
          <a:lstStyle/>
          <a:p>
            <a:endParaRPr lang="en-US"/>
          </a:p>
        </p:txBody>
      </p:sp>
      <p:grpSp>
        <p:nvGrpSpPr>
          <p:cNvPr id="3" name="Group 3">
            <a:extLst>
              <a:ext uri="{FF2B5EF4-FFF2-40B4-BE49-F238E27FC236}">
                <a16:creationId xmlns:a16="http://schemas.microsoft.com/office/drawing/2014/main" id="{0E64C820-267E-245D-AA96-D744CC84EA43}"/>
              </a:ext>
            </a:extLst>
          </p:cNvPr>
          <p:cNvGrpSpPr/>
          <p:nvPr/>
        </p:nvGrpSpPr>
        <p:grpSpPr>
          <a:xfrm>
            <a:off x="-303702" y="-379128"/>
            <a:ext cx="20190735" cy="11727017"/>
            <a:chOff x="-142130" y="-149176"/>
            <a:chExt cx="5317724" cy="3088597"/>
          </a:xfrm>
        </p:grpSpPr>
        <p:sp>
          <p:nvSpPr>
            <p:cNvPr id="4" name="Freeform 4">
              <a:extLst>
                <a:ext uri="{FF2B5EF4-FFF2-40B4-BE49-F238E27FC236}">
                  <a16:creationId xmlns:a16="http://schemas.microsoft.com/office/drawing/2014/main" id="{493DBE69-2BBF-2AEA-3020-965E58AA445A}"/>
                </a:ext>
              </a:extLst>
            </p:cNvPr>
            <p:cNvSpPr/>
            <p:nvPr/>
          </p:nvSpPr>
          <p:spPr>
            <a:xfrm>
              <a:off x="-142130" y="-149176"/>
              <a:ext cx="5175595" cy="2939421"/>
            </a:xfrm>
            <a:custGeom>
              <a:avLst/>
              <a:gdLst/>
              <a:ahLst/>
              <a:cxnLst/>
              <a:rect l="l" t="t" r="r" b="b"/>
              <a:pathLst>
                <a:path w="5175595" h="2939421">
                  <a:moveTo>
                    <a:pt x="0" y="0"/>
                  </a:moveTo>
                  <a:lnTo>
                    <a:pt x="5175595" y="0"/>
                  </a:lnTo>
                  <a:lnTo>
                    <a:pt x="5175595" y="2939421"/>
                  </a:lnTo>
                  <a:lnTo>
                    <a:pt x="0" y="2939421"/>
                  </a:lnTo>
                  <a:close/>
                </a:path>
              </a:pathLst>
            </a:custGeom>
            <a:solidFill>
              <a:srgbClr val="FFFFFF">
                <a:alpha val="88627"/>
              </a:srgbClr>
            </a:solidFill>
          </p:spPr>
          <p:txBody>
            <a:bodyPr/>
            <a:lstStyle/>
            <a:p>
              <a:endParaRPr lang="en-US" dirty="0"/>
            </a:p>
          </p:txBody>
        </p:sp>
        <p:sp>
          <p:nvSpPr>
            <p:cNvPr id="5" name="TextBox 5">
              <a:extLst>
                <a:ext uri="{FF2B5EF4-FFF2-40B4-BE49-F238E27FC236}">
                  <a16:creationId xmlns:a16="http://schemas.microsoft.com/office/drawing/2014/main" id="{B5149EDA-AEFF-D4F2-E3AA-11E052892107}"/>
                </a:ext>
              </a:extLst>
            </p:cNvPr>
            <p:cNvSpPr txBox="1"/>
            <p:nvPr/>
          </p:nvSpPr>
          <p:spPr>
            <a:xfrm>
              <a:off x="0" y="-47625"/>
              <a:ext cx="5175594" cy="2987046"/>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657BC3EA-7BA7-3560-DA23-4023A5671F1E}"/>
              </a:ext>
            </a:extLst>
          </p:cNvPr>
          <p:cNvGrpSpPr/>
          <p:nvPr/>
        </p:nvGrpSpPr>
        <p:grpSpPr>
          <a:xfrm>
            <a:off x="10061493" y="3024471"/>
            <a:ext cx="5460822" cy="4605779"/>
            <a:chOff x="6811324" y="268492"/>
            <a:chExt cx="7281096" cy="6141040"/>
          </a:xfrm>
        </p:grpSpPr>
        <p:sp>
          <p:nvSpPr>
            <p:cNvPr id="11" name="TextBox 11">
              <a:extLst>
                <a:ext uri="{FF2B5EF4-FFF2-40B4-BE49-F238E27FC236}">
                  <a16:creationId xmlns:a16="http://schemas.microsoft.com/office/drawing/2014/main" id="{52093440-EC52-0723-FDF8-EE5A85ED6FBD}"/>
                </a:ext>
              </a:extLst>
            </p:cNvPr>
            <p:cNvSpPr txBox="1"/>
            <p:nvPr/>
          </p:nvSpPr>
          <p:spPr>
            <a:xfrm>
              <a:off x="6855820" y="268492"/>
              <a:ext cx="7236600" cy="447301"/>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2" name="TextBox 12">
              <a:extLst>
                <a:ext uri="{FF2B5EF4-FFF2-40B4-BE49-F238E27FC236}">
                  <a16:creationId xmlns:a16="http://schemas.microsoft.com/office/drawing/2014/main" id="{764593CD-FEC4-720D-497D-B4569E89A1EA}"/>
                </a:ext>
              </a:extLst>
            </p:cNvPr>
            <p:cNvSpPr txBox="1"/>
            <p:nvPr/>
          </p:nvSpPr>
          <p:spPr>
            <a:xfrm>
              <a:off x="6855820" y="1824916"/>
              <a:ext cx="7236600" cy="854935"/>
            </a:xfrm>
            <a:prstGeom prst="rect">
              <a:avLst/>
            </a:prstGeom>
          </p:spPr>
          <p:txBody>
            <a:bodyPr lIns="0" tIns="0" rIns="0" bIns="0" rtlCol="0" anchor="t">
              <a:noAutofit/>
            </a:bodyPr>
            <a:lstStyle/>
            <a:p>
              <a:pPr algn="l">
                <a:lnSpc>
                  <a:spcPts val="1500"/>
                </a:lnSpc>
                <a:spcAft>
                  <a:spcPts val="225"/>
                </a:spcAft>
                <a:buFont typeface="Arial" panose="020B0604020202020204" pitchFamily="34" charset="0"/>
                <a:buChar char="•"/>
              </a:pPr>
              <a:endParaRPr lang="en-GB" sz="2150" dirty="0">
                <a:solidFill>
                  <a:srgbClr val="030304"/>
                </a:solidFill>
                <a:latin typeface="TT Commons Pro" panose="020B0103030102020204"/>
              </a:endParaRPr>
            </a:p>
          </p:txBody>
        </p:sp>
        <p:sp>
          <p:nvSpPr>
            <p:cNvPr id="13" name="TextBox 13">
              <a:extLst>
                <a:ext uri="{FF2B5EF4-FFF2-40B4-BE49-F238E27FC236}">
                  <a16:creationId xmlns:a16="http://schemas.microsoft.com/office/drawing/2014/main" id="{6BB04FE1-8598-B722-CA3D-8556331152AA}"/>
                </a:ext>
              </a:extLst>
            </p:cNvPr>
            <p:cNvSpPr txBox="1"/>
            <p:nvPr/>
          </p:nvSpPr>
          <p:spPr>
            <a:xfrm>
              <a:off x="6811324" y="4289966"/>
              <a:ext cx="7236600" cy="451617"/>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5" name="TextBox 15">
              <a:extLst>
                <a:ext uri="{FF2B5EF4-FFF2-40B4-BE49-F238E27FC236}">
                  <a16:creationId xmlns:a16="http://schemas.microsoft.com/office/drawing/2014/main" id="{9419D7D7-4AF6-23B2-6C6B-53994F76A0E6}"/>
                </a:ext>
              </a:extLst>
            </p:cNvPr>
            <p:cNvSpPr txBox="1"/>
            <p:nvPr/>
          </p:nvSpPr>
          <p:spPr>
            <a:xfrm>
              <a:off x="6811324" y="5957984"/>
              <a:ext cx="7236600" cy="451548"/>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grpSp>
      <p:sp>
        <p:nvSpPr>
          <p:cNvPr id="16" name="TextBox 10">
            <a:extLst>
              <a:ext uri="{FF2B5EF4-FFF2-40B4-BE49-F238E27FC236}">
                <a16:creationId xmlns:a16="http://schemas.microsoft.com/office/drawing/2014/main" id="{76201914-1AFF-6163-A036-F2C1261E5E4F}"/>
              </a:ext>
            </a:extLst>
          </p:cNvPr>
          <p:cNvSpPr txBox="1"/>
          <p:nvPr/>
        </p:nvSpPr>
        <p:spPr>
          <a:xfrm>
            <a:off x="7157229" y="4715347"/>
            <a:ext cx="6705600" cy="738664"/>
          </a:xfrm>
          <a:prstGeom prst="rect">
            <a:avLst/>
          </a:prstGeom>
        </p:spPr>
        <p:txBody>
          <a:bodyPr wrap="square" lIns="0" tIns="0" rIns="0" bIns="0" rtlCol="0" anchor="t">
            <a:spAutoFit/>
          </a:bodyPr>
          <a:lstStyle/>
          <a:p>
            <a:pPr>
              <a:buNone/>
            </a:pPr>
            <a:r>
              <a:rPr lang="en-CY" sz="4800" b="1" kern="0" dirty="0">
                <a:effectLst/>
                <a:ea typeface="Times New Roman" panose="02020603050405020304" pitchFamily="18" charset="0"/>
                <a:cs typeface="Times New Roman" panose="02020603050405020304" pitchFamily="18" charset="0"/>
              </a:rPr>
              <a:t>1) Introduction</a:t>
            </a:r>
            <a:endParaRPr lang="en-CY" sz="48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771244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2"/>
            <a:stretch>
              <a:fillRect t="-18335" r="-7769"/>
            </a:stretch>
          </a:blipFill>
          <a:ln cap="sq">
            <a:noFill/>
            <a:prstDash val="solid"/>
            <a:miter/>
          </a:ln>
        </p:spPr>
        <p:txBody>
          <a:bodyPr/>
          <a:lstStyle/>
          <a:p>
            <a:endParaRPr lang="en-US"/>
          </a:p>
        </p:txBody>
      </p:sp>
      <p:grpSp>
        <p:nvGrpSpPr>
          <p:cNvPr id="3" name="Group 3"/>
          <p:cNvGrpSpPr/>
          <p:nvPr/>
        </p:nvGrpSpPr>
        <p:grpSpPr>
          <a:xfrm>
            <a:off x="-660889" y="-403841"/>
            <a:ext cx="19190715" cy="1904678"/>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sp>
        <p:nvSpPr>
          <p:cNvPr id="6" name="AutoShape 6"/>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grpSp>
        <p:nvGrpSpPr>
          <p:cNvPr id="7" name="Group 7"/>
          <p:cNvGrpSpPr/>
          <p:nvPr/>
        </p:nvGrpSpPr>
        <p:grpSpPr>
          <a:xfrm>
            <a:off x="17498360" y="9960628"/>
            <a:ext cx="586125" cy="140401"/>
            <a:chOff x="0" y="0"/>
            <a:chExt cx="781500" cy="187202"/>
          </a:xfrm>
        </p:grpSpPr>
        <p:grpSp>
          <p:nvGrpSpPr>
            <p:cNvPr id="8" name="Group 8"/>
            <p:cNvGrpSpPr/>
            <p:nvPr/>
          </p:nvGrpSpPr>
          <p:grpSpPr>
            <a:xfrm>
              <a:off x="594298" y="0"/>
              <a:ext cx="187202" cy="187202"/>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0" name="Group 10"/>
            <p:cNvGrpSpPr/>
            <p:nvPr/>
          </p:nvGrpSpPr>
          <p:grpSpPr>
            <a:xfrm>
              <a:off x="297149" y="0"/>
              <a:ext cx="187202" cy="18720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2" name="Group 12"/>
            <p:cNvGrpSpPr/>
            <p:nvPr/>
          </p:nvGrpSpPr>
          <p:grpSpPr>
            <a:xfrm>
              <a:off x="0" y="0"/>
              <a:ext cx="187202" cy="187202"/>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14" name="AutoShape 14"/>
          <p:cNvSpPr/>
          <p:nvPr/>
        </p:nvSpPr>
        <p:spPr>
          <a:xfrm flipV="1">
            <a:off x="-1044099" y="5183135"/>
            <a:ext cx="19837081" cy="15466"/>
          </a:xfrm>
          <a:prstGeom prst="line">
            <a:avLst/>
          </a:prstGeom>
          <a:ln w="19050" cap="flat">
            <a:solidFill>
              <a:srgbClr val="000000"/>
            </a:solidFill>
            <a:prstDash val="solid"/>
            <a:headEnd type="none" w="sm" len="sm"/>
            <a:tailEnd type="none" w="sm" len="sm"/>
          </a:ln>
        </p:spPr>
        <p:txBody>
          <a:bodyPr/>
          <a:lstStyle/>
          <a:p>
            <a:endParaRPr lang="en-US"/>
          </a:p>
        </p:txBody>
      </p:sp>
      <p:sp>
        <p:nvSpPr>
          <p:cNvPr id="15" name="TextBox 15"/>
          <p:cNvSpPr txBox="1"/>
          <p:nvPr/>
        </p:nvSpPr>
        <p:spPr>
          <a:xfrm>
            <a:off x="175566" y="905276"/>
            <a:ext cx="8391990" cy="350374"/>
          </a:xfrm>
          <a:prstGeom prst="rect">
            <a:avLst/>
          </a:prstGeom>
        </p:spPr>
        <p:txBody>
          <a:bodyPr lIns="0" tIns="0" rIns="0" bIns="0" rtlCol="0" anchor="t">
            <a:spAutoFit/>
          </a:bodyPr>
          <a:lstStyle/>
          <a:p>
            <a:pPr marL="0" lvl="0" indent="0" algn="l">
              <a:lnSpc>
                <a:spcPts val="2745"/>
              </a:lnSpc>
              <a:spcBef>
                <a:spcPct val="0"/>
              </a:spcBef>
            </a:pPr>
            <a:r>
              <a:rPr lang="en-US" sz="2285" spc="157" dirty="0">
                <a:solidFill>
                  <a:srgbClr val="030304"/>
                </a:solidFill>
                <a:latin typeface="Now" panose="00000500000000000000"/>
                <a:ea typeface="Now" panose="00000500000000000000"/>
                <a:cs typeface="Now" panose="00000500000000000000"/>
                <a:sym typeface="Now" panose="00000500000000000000"/>
              </a:rPr>
              <a:t>RAG / AGENTS - A BRIEF EXPLANATION</a:t>
            </a:r>
          </a:p>
        </p:txBody>
      </p:sp>
      <p:sp>
        <p:nvSpPr>
          <p:cNvPr id="16" name="TextBox 16"/>
          <p:cNvSpPr txBox="1"/>
          <p:nvPr/>
        </p:nvSpPr>
        <p:spPr>
          <a:xfrm>
            <a:off x="175566" y="265832"/>
            <a:ext cx="8391990" cy="681399"/>
          </a:xfrm>
          <a:prstGeom prst="rect">
            <a:avLst/>
          </a:prstGeom>
        </p:spPr>
        <p:txBody>
          <a:bodyPr lIns="0" tIns="0" rIns="0" bIns="0" rtlCol="0" anchor="t">
            <a:spAutoFit/>
          </a:bodyPr>
          <a:lstStyle/>
          <a:p>
            <a:pPr marL="0" lvl="0" indent="0" algn="l">
              <a:lnSpc>
                <a:spcPts val="5070"/>
              </a:lnSpc>
              <a:spcBef>
                <a:spcPct val="0"/>
              </a:spcBef>
            </a:pPr>
            <a:r>
              <a:rPr lang="en-US" sz="4970" spc="-64">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17" name="TextBox 17"/>
          <p:cNvSpPr txBox="1"/>
          <p:nvPr/>
        </p:nvSpPr>
        <p:spPr>
          <a:xfrm>
            <a:off x="17051024" y="298973"/>
            <a:ext cx="1142541" cy="954215"/>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04</a:t>
            </a:r>
          </a:p>
        </p:txBody>
      </p:sp>
      <p:sp>
        <p:nvSpPr>
          <p:cNvPr id="18" name="TextBox 18"/>
          <p:cNvSpPr txBox="1"/>
          <p:nvPr/>
        </p:nvSpPr>
        <p:spPr>
          <a:xfrm>
            <a:off x="-171710" y="1538938"/>
            <a:ext cx="11751345" cy="3016210"/>
          </a:xfrm>
          <a:prstGeom prst="rect">
            <a:avLst/>
          </a:prstGeom>
        </p:spPr>
        <p:txBody>
          <a:bodyPr wrap="square" lIns="0" tIns="0" rIns="0" bIns="0" rtlCol="0" anchor="t">
            <a:spAutoFit/>
          </a:bodyPr>
          <a:lstStyle/>
          <a:p>
            <a:pPr marL="582295" lvl="1" indent="-290830" algn="l">
              <a:buFont typeface="Arial" panose="020B0604020202090204"/>
              <a:buChar char="•"/>
            </a:pPr>
            <a:r>
              <a:rPr lang="en-US" sz="2800" b="1" dirty="0">
                <a:solidFill>
                  <a:srgbClr val="000000"/>
                </a:solidFill>
                <a:latin typeface="+mj-lt"/>
                <a:ea typeface="TT Commons Pro Bold"/>
                <a:cs typeface="TT Commons Pro Bold"/>
                <a:sym typeface="TT Commons Pro Bold"/>
              </a:rPr>
              <a:t>Retrieval</a:t>
            </a:r>
            <a:r>
              <a:rPr lang="en-US" sz="2800" dirty="0">
                <a:solidFill>
                  <a:srgbClr val="000000"/>
                </a:solidFill>
                <a:latin typeface="+mj-lt"/>
                <a:ea typeface="TT Commons Pro" panose="020B0103030102020204"/>
                <a:cs typeface="TT Commons Pro" panose="020B0103030102020204"/>
                <a:sym typeface="TT Commons Pro" panose="020B0103030102020204"/>
              </a:rPr>
              <a:t> </a:t>
            </a:r>
            <a:r>
              <a:rPr lang="en-US" sz="2800" b="1" dirty="0">
                <a:solidFill>
                  <a:srgbClr val="000000"/>
                </a:solidFill>
                <a:latin typeface="+mj-lt"/>
                <a:ea typeface="TT Commons Pro Bold"/>
                <a:cs typeface="TT Commons Pro Bold"/>
                <a:sym typeface="TT Commons Pro Bold"/>
              </a:rPr>
              <a:t>Augmented Generation</a:t>
            </a:r>
            <a:r>
              <a:rPr lang="en-US" sz="2800" dirty="0">
                <a:solidFill>
                  <a:srgbClr val="000000"/>
                </a:solidFill>
                <a:latin typeface="+mj-lt"/>
                <a:ea typeface="TT Commons Pro" panose="020B0103030102020204"/>
                <a:cs typeface="TT Commons Pro" panose="020B0103030102020204"/>
                <a:sym typeface="TT Commons Pro" panose="020B0103030102020204"/>
              </a:rPr>
              <a:t> - Retrieval-Augmented Generation (RAG) is an approach in natural language processing that combines</a:t>
            </a:r>
            <a:r>
              <a:rPr lang="en-US" sz="2800" b="1" dirty="0">
                <a:solidFill>
                  <a:srgbClr val="000000"/>
                </a:solidFill>
                <a:latin typeface="+mj-lt"/>
                <a:ea typeface="TT Commons Pro Bold"/>
                <a:cs typeface="TT Commons Pro Bold"/>
                <a:sym typeface="TT Commons Pro Bold"/>
              </a:rPr>
              <a:t> retrieval </a:t>
            </a:r>
            <a:r>
              <a:rPr lang="en-US" sz="2800" dirty="0">
                <a:solidFill>
                  <a:srgbClr val="000000"/>
                </a:solidFill>
                <a:latin typeface="+mj-lt"/>
                <a:ea typeface="TT Commons Pro" panose="020B0103030102020204"/>
                <a:cs typeface="TT Commons Pro" panose="020B0103030102020204"/>
                <a:sym typeface="TT Commons Pro" panose="020B0103030102020204"/>
              </a:rPr>
              <a:t>and</a:t>
            </a:r>
            <a:r>
              <a:rPr lang="en-US" sz="2800" b="1" dirty="0">
                <a:solidFill>
                  <a:srgbClr val="000000"/>
                </a:solidFill>
                <a:latin typeface="+mj-lt"/>
                <a:ea typeface="TT Commons Pro Bold"/>
                <a:cs typeface="TT Commons Pro Bold"/>
                <a:sym typeface="TT Commons Pro Bold"/>
              </a:rPr>
              <a:t> generation</a:t>
            </a:r>
            <a:r>
              <a:rPr lang="en-US" sz="2800" dirty="0">
                <a:solidFill>
                  <a:srgbClr val="000000"/>
                </a:solidFill>
                <a:latin typeface="+mj-lt"/>
                <a:ea typeface="TT Commons Pro" panose="020B0103030102020204"/>
                <a:cs typeface="TT Commons Pro" panose="020B0103030102020204"/>
                <a:sym typeface="TT Commons Pro" panose="020B0103030102020204"/>
              </a:rPr>
              <a:t> to improve the quality and accuracy of generated responses. Instead of relying only on the knowledge stored in a language model, RAG retrieves relevant information from an external knowledge source (like documents, a database, or a vector store) and then uses that information to generate a response.</a:t>
            </a:r>
          </a:p>
        </p:txBody>
      </p:sp>
      <p:sp>
        <p:nvSpPr>
          <p:cNvPr id="19" name="TextBox 19"/>
          <p:cNvSpPr txBox="1"/>
          <p:nvPr/>
        </p:nvSpPr>
        <p:spPr>
          <a:xfrm>
            <a:off x="-171710" y="5328502"/>
            <a:ext cx="11751345" cy="3447098"/>
          </a:xfrm>
          <a:prstGeom prst="rect">
            <a:avLst/>
          </a:prstGeom>
        </p:spPr>
        <p:txBody>
          <a:bodyPr wrap="square" lIns="0" tIns="0" rIns="0" bIns="0" rtlCol="0" anchor="t">
            <a:spAutoFit/>
          </a:bodyPr>
          <a:lstStyle/>
          <a:p>
            <a:pPr marL="582295" lvl="1" indent="-290830" algn="l">
              <a:buFont typeface="Arial" panose="020B0604020202090204"/>
              <a:buChar char="•"/>
            </a:pPr>
            <a:r>
              <a:rPr lang="en-US" sz="2800" b="1" dirty="0">
                <a:solidFill>
                  <a:srgbClr val="000000"/>
                </a:solidFill>
                <a:ea typeface="TT Commons Pro Bold"/>
                <a:cs typeface="TT Commons Pro Bold"/>
                <a:sym typeface="TT Commons Pro Bold"/>
              </a:rPr>
              <a:t>Agentic Systems </a:t>
            </a:r>
            <a:r>
              <a:rPr lang="en-US" sz="2800" dirty="0">
                <a:solidFill>
                  <a:srgbClr val="000000"/>
                </a:solidFill>
                <a:ea typeface="TT Commons Pro" panose="020B0103030102020204"/>
                <a:cs typeface="TT Commons Pro" panose="020B0103030102020204"/>
                <a:sym typeface="TT Commons Pro" panose="020B0103030102020204"/>
              </a:rPr>
              <a:t>– Agentic systems are AI-driven frameworks designed to operate</a:t>
            </a:r>
            <a:r>
              <a:rPr lang="en-US" sz="2800" b="1" dirty="0">
                <a:solidFill>
                  <a:srgbClr val="000000"/>
                </a:solidFill>
                <a:ea typeface="TT Commons Pro Bold"/>
                <a:cs typeface="TT Commons Pro Bold"/>
                <a:sym typeface="TT Commons Pro Bold"/>
              </a:rPr>
              <a:t> autonomously </a:t>
            </a:r>
            <a:r>
              <a:rPr lang="en-US" sz="2800" dirty="0">
                <a:solidFill>
                  <a:srgbClr val="000000"/>
                </a:solidFill>
                <a:ea typeface="TT Commons Pro" panose="020B0103030102020204"/>
                <a:cs typeface="TT Commons Pro" panose="020B0103030102020204"/>
                <a:sym typeface="TT Commons Pro" panose="020B0103030102020204"/>
              </a:rPr>
              <a:t>or semi-autonomously in pursuit of specific goals. These systems can make decisions, take actions, and adapt based on their environment, inputs, and internal reasoning processes. Unlike simple reactive tools, agentic systems often incorporate planning, memory, and feedback mechanisms to handle complex tasks over time and across multiple steps. They can</a:t>
            </a:r>
            <a:r>
              <a:rPr lang="en-US" sz="2800" b="1" dirty="0">
                <a:solidFill>
                  <a:srgbClr val="000000"/>
                </a:solidFill>
                <a:ea typeface="TT Commons Pro Bold"/>
                <a:cs typeface="TT Commons Pro Bold"/>
                <a:sym typeface="TT Commons Pro Bold"/>
              </a:rPr>
              <a:t> interact with users</a:t>
            </a:r>
            <a:r>
              <a:rPr lang="en-US" sz="2800" dirty="0">
                <a:solidFill>
                  <a:srgbClr val="000000"/>
                </a:solidFill>
                <a:ea typeface="TT Commons Pro" panose="020B0103030102020204"/>
                <a:cs typeface="TT Commons Pro" panose="020B0103030102020204"/>
                <a:sym typeface="TT Commons Pro" panose="020B0103030102020204"/>
              </a:rPr>
              <a:t>, </a:t>
            </a:r>
            <a:r>
              <a:rPr lang="en-US" sz="2800" b="1" dirty="0">
                <a:solidFill>
                  <a:srgbClr val="000000"/>
                </a:solidFill>
                <a:ea typeface="TT Commons Pro Bold"/>
                <a:cs typeface="TT Commons Pro Bold"/>
                <a:sym typeface="TT Commons Pro Bold"/>
              </a:rPr>
              <a:t>APIs</a:t>
            </a:r>
            <a:r>
              <a:rPr lang="en-US" sz="2800" dirty="0">
                <a:solidFill>
                  <a:srgbClr val="000000"/>
                </a:solidFill>
                <a:ea typeface="TT Commons Pro" panose="020B0103030102020204"/>
                <a:cs typeface="TT Commons Pro" panose="020B0103030102020204"/>
                <a:sym typeface="TT Commons Pro" panose="020B0103030102020204"/>
              </a:rPr>
              <a:t>, or other systems to complete objectives </a:t>
            </a:r>
            <a:r>
              <a:rPr lang="en-US" sz="2800" b="1" dirty="0">
                <a:solidFill>
                  <a:srgbClr val="000000"/>
                </a:solidFill>
                <a:ea typeface="TT Commons Pro Bold"/>
                <a:cs typeface="TT Commons Pro Bold"/>
                <a:sym typeface="TT Commons Pro Bold"/>
              </a:rPr>
              <a:t>with minimal human intervention</a:t>
            </a:r>
            <a:r>
              <a:rPr lang="en-US" sz="2800" dirty="0">
                <a:solidFill>
                  <a:srgbClr val="000000"/>
                </a:solidFill>
                <a:ea typeface="TT Commons Pro" panose="020B0103030102020204"/>
                <a:cs typeface="TT Commons Pro" panose="020B0103030102020204"/>
                <a:sym typeface="TT Commons Pro" panose="020B0103030102020204"/>
              </a:rPr>
              <a:t>.</a:t>
            </a:r>
          </a:p>
        </p:txBody>
      </p:sp>
      <p:pic>
        <p:nvPicPr>
          <p:cNvPr id="20" name="Picture 19">
            <a:extLst>
              <a:ext uri="{FF2B5EF4-FFF2-40B4-BE49-F238E27FC236}">
                <a16:creationId xmlns:a16="http://schemas.microsoft.com/office/drawing/2014/main" id="{4268612B-22B9-8340-C1E6-CB8BCDED0C88}"/>
              </a:ext>
            </a:extLst>
          </p:cNvPr>
          <p:cNvPicPr>
            <a:picLocks noChangeAspect="1"/>
          </p:cNvPicPr>
          <p:nvPr/>
        </p:nvPicPr>
        <p:blipFill>
          <a:blip r:embed="rId3"/>
          <a:stretch>
            <a:fillRect/>
          </a:stretch>
        </p:blipFill>
        <p:spPr>
          <a:xfrm>
            <a:off x="11944837" y="1481599"/>
            <a:ext cx="5776385" cy="3720773"/>
          </a:xfrm>
          <a:prstGeom prst="rect">
            <a:avLst/>
          </a:prstGeom>
        </p:spPr>
      </p:pic>
      <p:pic>
        <p:nvPicPr>
          <p:cNvPr id="21" name="Picture 20">
            <a:extLst>
              <a:ext uri="{FF2B5EF4-FFF2-40B4-BE49-F238E27FC236}">
                <a16:creationId xmlns:a16="http://schemas.microsoft.com/office/drawing/2014/main" id="{1A0D5A23-00DF-F684-82AA-A98271146C62}"/>
              </a:ext>
            </a:extLst>
          </p:cNvPr>
          <p:cNvPicPr>
            <a:picLocks noChangeAspect="1"/>
          </p:cNvPicPr>
          <p:nvPr/>
        </p:nvPicPr>
        <p:blipFill>
          <a:blip r:embed="rId4"/>
          <a:stretch>
            <a:fillRect/>
          </a:stretch>
        </p:blipFill>
        <p:spPr>
          <a:xfrm>
            <a:off x="11951401" y="5221609"/>
            <a:ext cx="5780255" cy="4367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3"/>
            <a:stretch>
              <a:fillRect t="-18335" r="-7769"/>
            </a:stretch>
          </a:blipFill>
          <a:ln cap="sq">
            <a:noFill/>
            <a:prstDash val="solid"/>
            <a:miter/>
          </a:ln>
        </p:spPr>
        <p:txBody>
          <a:bodyPr/>
          <a:lstStyle/>
          <a:p>
            <a:endParaRPr lang="en-US"/>
          </a:p>
        </p:txBody>
      </p:sp>
      <p:grpSp>
        <p:nvGrpSpPr>
          <p:cNvPr id="3" name="Group 3"/>
          <p:cNvGrpSpPr/>
          <p:nvPr/>
        </p:nvGrpSpPr>
        <p:grpSpPr>
          <a:xfrm>
            <a:off x="-304800" y="66356"/>
            <a:ext cx="19190715" cy="1904678"/>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175566" y="9924700"/>
            <a:ext cx="586125" cy="140401"/>
            <a:chOff x="0" y="0"/>
            <a:chExt cx="781500" cy="187202"/>
          </a:xfrm>
        </p:grpSpPr>
        <p:grpSp>
          <p:nvGrpSpPr>
            <p:cNvPr id="7" name="Group 7"/>
            <p:cNvGrpSpPr/>
            <p:nvPr/>
          </p:nvGrpSpPr>
          <p:grpSpPr>
            <a:xfrm>
              <a:off x="594298" y="0"/>
              <a:ext cx="187202" cy="187202"/>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p:cNvGrpSpPr/>
            <p:nvPr/>
          </p:nvGrpSpPr>
          <p:grpSpPr>
            <a:xfrm>
              <a:off x="297149" y="0"/>
              <a:ext cx="187202" cy="18720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p:cNvGrpSpPr/>
            <p:nvPr/>
          </p:nvGrpSpPr>
          <p:grpSpPr>
            <a:xfrm>
              <a:off x="0" y="0"/>
              <a:ext cx="187202" cy="18720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13" name="AutoShape 13"/>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175566" y="1146781"/>
            <a:ext cx="9727489" cy="403765"/>
          </a:xfrm>
          <a:prstGeom prst="rect">
            <a:avLst/>
          </a:prstGeom>
        </p:spPr>
        <p:txBody>
          <a:bodyPr lIns="0" tIns="0" rIns="0" bIns="0" rtlCol="0" anchor="t">
            <a:spAutoFit/>
          </a:bodyPr>
          <a:lstStyle/>
          <a:p>
            <a:pPr marL="0" lvl="0" indent="0" algn="l">
              <a:lnSpc>
                <a:spcPts val="2745"/>
              </a:lnSpc>
              <a:spcBef>
                <a:spcPct val="0"/>
              </a:spcBef>
            </a:pPr>
            <a:r>
              <a:rPr lang="en-CY" sz="4000" b="1" kern="0" dirty="0">
                <a:effectLst/>
                <a:latin typeface="Times New Roman" panose="02020603050405020304" pitchFamily="18" charset="0"/>
                <a:ea typeface="Times New Roman" panose="02020603050405020304" pitchFamily="18" charset="0"/>
              </a:rPr>
              <a:t>Project Overview &amp; Approach </a:t>
            </a:r>
            <a:endParaRPr lang="en-US" sz="4000" spc="157" dirty="0">
              <a:solidFill>
                <a:srgbClr val="030304"/>
              </a:solidFill>
              <a:latin typeface="Now" panose="00000500000000000000"/>
              <a:ea typeface="Now" panose="00000500000000000000"/>
              <a:cs typeface="Now" panose="00000500000000000000"/>
              <a:sym typeface="Now" panose="00000500000000000000"/>
            </a:endParaRPr>
          </a:p>
        </p:txBody>
      </p:sp>
      <p:sp>
        <p:nvSpPr>
          <p:cNvPr id="15" name="TextBox 15"/>
          <p:cNvSpPr txBox="1"/>
          <p:nvPr/>
        </p:nvSpPr>
        <p:spPr>
          <a:xfrm>
            <a:off x="175566" y="265906"/>
            <a:ext cx="8391990" cy="681325"/>
          </a:xfrm>
          <a:prstGeom prst="rect">
            <a:avLst/>
          </a:prstGeom>
        </p:spPr>
        <p:txBody>
          <a:bodyPr lIns="0" tIns="0" rIns="0" bIns="0" rtlCol="0" anchor="t">
            <a:spAutoFit/>
          </a:bodyPr>
          <a:lstStyle/>
          <a:p>
            <a:pPr marL="0" lvl="0" indent="0" algn="l">
              <a:lnSpc>
                <a:spcPts val="5070"/>
              </a:lnSpc>
              <a:spcBef>
                <a:spcPct val="0"/>
              </a:spcBef>
            </a:pPr>
            <a:r>
              <a:rPr lang="en-US" sz="4970" spc="-64" dirty="0">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16" name="TextBox 16"/>
          <p:cNvSpPr txBox="1"/>
          <p:nvPr/>
        </p:nvSpPr>
        <p:spPr>
          <a:xfrm>
            <a:off x="17051024" y="298866"/>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05</a:t>
            </a:r>
          </a:p>
        </p:txBody>
      </p:sp>
      <p:sp>
        <p:nvSpPr>
          <p:cNvPr id="17" name="TextBox 17"/>
          <p:cNvSpPr txBox="1"/>
          <p:nvPr/>
        </p:nvSpPr>
        <p:spPr>
          <a:xfrm>
            <a:off x="248112" y="1929758"/>
            <a:ext cx="17622294" cy="6971139"/>
          </a:xfrm>
          <a:prstGeom prst="rect">
            <a:avLst/>
          </a:prstGeom>
        </p:spPr>
        <p:txBody>
          <a:bodyPr lIns="0" tIns="0" rIns="0" bIns="0" rtlCol="0" anchor="t">
            <a:spAutoFit/>
          </a:bodyPr>
          <a:lstStyle/>
          <a:p>
            <a:pPr marL="571500" lvl="0" indent="-571500">
              <a:buSzPct val="100000"/>
              <a:buFont typeface="Wingdings" pitchFamily="2" charset="2"/>
              <a:buChar char="Ø"/>
              <a:tabLst>
                <a:tab pos="228600" algn="l"/>
              </a:tabLst>
            </a:pPr>
            <a:r>
              <a:rPr lang="en-CY" sz="4000" b="1" kern="0" dirty="0">
                <a:effectLst/>
                <a:ea typeface="Times New Roman" panose="02020603050405020304" pitchFamily="18" charset="0"/>
                <a:cs typeface="Times New Roman" panose="02020603050405020304" pitchFamily="18" charset="0"/>
              </a:rPr>
              <a:t>Problem:</a:t>
            </a:r>
            <a:endParaRPr lang="en-CY" sz="4000" kern="100" dirty="0">
              <a:effectLst/>
              <a:ea typeface="Aptos" panose="020B0004020202020204" pitchFamily="34" charset="0"/>
              <a:cs typeface="Times New Roman" panose="02020603050405020304" pitchFamily="18" charset="0"/>
            </a:endParaRPr>
          </a:p>
          <a:p>
            <a:pPr marL="1028700" lvl="1" indent="-571500">
              <a:buSzPct val="100000"/>
              <a:buFont typeface="Arial" panose="020B0604020202020204" pitchFamily="34" charset="0"/>
              <a:buChar char="•"/>
              <a:tabLst>
                <a:tab pos="685800" algn="l"/>
              </a:tabLst>
            </a:pPr>
            <a:r>
              <a:rPr lang="en-CY" sz="4000" kern="0" dirty="0">
                <a:effectLst/>
                <a:ea typeface="Times New Roman" panose="02020603050405020304" pitchFamily="18" charset="0"/>
                <a:cs typeface="Times New Roman" panose="02020603050405020304" pitchFamily="18" charset="0"/>
              </a:rPr>
              <a:t>Addressing the challenge of accessing comprehensive and often complex university-related information at UCY.</a:t>
            </a:r>
            <a:endParaRPr lang="en-CY" sz="4000" kern="100" dirty="0">
              <a:effectLst/>
              <a:ea typeface="Aptos" panose="020B0004020202020204" pitchFamily="34" charset="0"/>
              <a:cs typeface="Times New Roman" panose="02020603050405020304" pitchFamily="18" charset="0"/>
            </a:endParaRPr>
          </a:p>
          <a:p>
            <a:pPr marL="571500" lvl="0" indent="-571500">
              <a:buSzPct val="100000"/>
              <a:buFont typeface="Wingdings" pitchFamily="2" charset="2"/>
              <a:buChar char="Ø"/>
              <a:tabLst>
                <a:tab pos="228600" algn="l"/>
              </a:tabLst>
            </a:pPr>
            <a:r>
              <a:rPr lang="en-CY" sz="4000" b="1" kern="0" dirty="0">
                <a:effectLst/>
                <a:ea typeface="Times New Roman" panose="02020603050405020304" pitchFamily="18" charset="0"/>
                <a:cs typeface="Times New Roman" panose="02020603050405020304" pitchFamily="18" charset="0"/>
              </a:rPr>
              <a:t>Objective:</a:t>
            </a:r>
            <a:endParaRPr lang="en-CY" sz="4000" kern="100" dirty="0">
              <a:effectLst/>
              <a:ea typeface="Aptos" panose="020B0004020202020204" pitchFamily="34" charset="0"/>
              <a:cs typeface="Times New Roman" panose="02020603050405020304" pitchFamily="18" charset="0"/>
            </a:endParaRPr>
          </a:p>
          <a:p>
            <a:pPr marL="1028700" lvl="1" indent="-571500">
              <a:buSzPct val="100000"/>
              <a:buFont typeface="Arial" panose="020B0604020202020204" pitchFamily="34" charset="0"/>
              <a:buChar char="•"/>
              <a:tabLst>
                <a:tab pos="685800" algn="l"/>
              </a:tabLst>
            </a:pPr>
            <a:r>
              <a:rPr lang="en-CY" sz="4000" kern="0" dirty="0">
                <a:effectLst/>
                <a:ea typeface="Times New Roman" panose="02020603050405020304" pitchFamily="18" charset="0"/>
                <a:cs typeface="Times New Roman" panose="02020603050405020304" pitchFamily="18" charset="0"/>
              </a:rPr>
              <a:t>To explore and implement Retrieval Augmented Generation (RAG) technology to enhance information accessibility at UCY.</a:t>
            </a:r>
            <a:endParaRPr lang="en-CY" sz="4000" kern="100" dirty="0">
              <a:effectLst/>
              <a:ea typeface="Aptos" panose="020B0004020202020204" pitchFamily="34" charset="0"/>
              <a:cs typeface="Times New Roman" panose="02020603050405020304" pitchFamily="18" charset="0"/>
            </a:endParaRPr>
          </a:p>
          <a:p>
            <a:pPr marL="571500" lvl="0" indent="-571500">
              <a:buSzPct val="100000"/>
              <a:buFont typeface="Wingdings" pitchFamily="2" charset="2"/>
              <a:buChar char="Ø"/>
              <a:tabLst>
                <a:tab pos="228600" algn="l"/>
              </a:tabLst>
            </a:pPr>
            <a:r>
              <a:rPr lang="en-CY" sz="4000" b="1" kern="0" dirty="0">
                <a:effectLst/>
                <a:ea typeface="Times New Roman" panose="02020603050405020304" pitchFamily="18" charset="0"/>
                <a:cs typeface="Times New Roman" panose="02020603050405020304" pitchFamily="18" charset="0"/>
              </a:rPr>
              <a:t>Methodology Snapshot - Three Core Approaches Investigated:</a:t>
            </a:r>
            <a:endParaRPr lang="en-CY" sz="4000" kern="100" dirty="0">
              <a:effectLst/>
              <a:ea typeface="Aptos" panose="020B0004020202020204" pitchFamily="34" charset="0"/>
              <a:cs typeface="Times New Roman" panose="02020603050405020304" pitchFamily="18" charset="0"/>
            </a:endParaRPr>
          </a:p>
          <a:p>
            <a:pPr marL="1200150" lvl="1" indent="-742950">
              <a:buSzPct val="100000"/>
              <a:buFont typeface="+mj-lt"/>
              <a:buAutoNum type="arabicPeriod"/>
            </a:pPr>
            <a:r>
              <a:rPr lang="en-CY" sz="4000" kern="0" dirty="0">
                <a:effectLst/>
                <a:ea typeface="Times New Roman" panose="02020603050405020304" pitchFamily="18" charset="0"/>
                <a:cs typeface="Times New Roman" panose="02020603050405020304" pitchFamily="18" charset="0"/>
              </a:rPr>
              <a:t>Foundational RAG Implementation (DeepDive into Core Mechanics)</a:t>
            </a:r>
            <a:endParaRPr lang="en-CY" sz="4000" kern="100" dirty="0">
              <a:effectLst/>
              <a:ea typeface="Aptos" panose="020B0004020202020204" pitchFamily="34" charset="0"/>
              <a:cs typeface="Times New Roman" panose="02020603050405020304" pitchFamily="18" charset="0"/>
            </a:endParaRPr>
          </a:p>
          <a:p>
            <a:pPr marL="1200150" lvl="1" indent="-742950">
              <a:buSzPct val="100000"/>
              <a:buFont typeface="+mj-lt"/>
              <a:buAutoNum type="arabicPeriod"/>
            </a:pPr>
            <a:r>
              <a:rPr lang="en-CY" sz="4000" kern="0" dirty="0">
                <a:effectLst/>
                <a:ea typeface="Times New Roman" panose="02020603050405020304" pitchFamily="18" charset="0"/>
                <a:cs typeface="Times New Roman" panose="02020603050405020304" pitchFamily="18" charset="0"/>
              </a:rPr>
              <a:t>Langchain/LangGraph Framework (High-Level Production-Grade Library)</a:t>
            </a:r>
            <a:endParaRPr lang="en-CY" sz="4000" kern="100" dirty="0">
              <a:effectLst/>
              <a:ea typeface="Aptos" panose="020B0004020202020204" pitchFamily="34" charset="0"/>
              <a:cs typeface="Times New Roman" panose="02020603050405020304" pitchFamily="18" charset="0"/>
            </a:endParaRPr>
          </a:p>
          <a:p>
            <a:pPr marL="1200150" lvl="1" indent="-742950">
              <a:buSzPct val="100000"/>
              <a:buFont typeface="+mj-lt"/>
              <a:buAutoNum type="arabicPeriod"/>
            </a:pPr>
            <a:r>
              <a:rPr lang="en-CY" sz="4000" kern="0" dirty="0">
                <a:effectLst/>
                <a:ea typeface="Times New Roman" panose="02020603050405020304" pitchFamily="18" charset="0"/>
              </a:rPr>
              <a:t>OpenAI Agents SDK Framework (Alternative High-Level Orchestration)</a:t>
            </a:r>
            <a:r>
              <a:rPr lang="en-CY" sz="4000" dirty="0">
                <a:effectLst/>
              </a:rPr>
              <a:t> </a:t>
            </a:r>
            <a:endParaRPr lang="en-US" sz="4000" b="1" dirty="0">
              <a:solidFill>
                <a:srgbClr val="000000"/>
              </a:solidFill>
              <a:ea typeface="TT Commons Pro Bold"/>
              <a:cs typeface="TT Commons Pro Bold"/>
              <a:sym typeface="TT Commons Pro Bold"/>
            </a:endParaRPr>
          </a:p>
          <a:p>
            <a:pPr marL="767715" lvl="1" indent="-457200" algn="l">
              <a:lnSpc>
                <a:spcPts val="7190"/>
              </a:lnSpc>
              <a:buSzPct val="100000"/>
              <a:buFont typeface="Arial" panose="020B0604020202020204" pitchFamily="34" charset="0"/>
              <a:buChar char="•"/>
            </a:pPr>
            <a:endParaRPr lang="en-US" sz="4000" dirty="0">
              <a:solidFill>
                <a:srgbClr val="000000"/>
              </a:solidFill>
              <a:ea typeface="TT Commons Pro" panose="020B0103030102020204"/>
              <a:cs typeface="TT Commons Pro" panose="020B0103030102020204"/>
              <a:sym typeface="TT Commons Pro" panose="020B01030301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8326" y="0"/>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2"/>
            <a:stretch>
              <a:fillRect t="-18335" r="-7769"/>
            </a:stretch>
          </a:blipFill>
          <a:ln cap="sq">
            <a:noFill/>
            <a:prstDash val="solid"/>
            <a:miter/>
          </a:ln>
        </p:spPr>
        <p:txBody>
          <a:bodyPr/>
          <a:lstStyle/>
          <a:p>
            <a:endParaRPr lang="en-US"/>
          </a:p>
        </p:txBody>
      </p:sp>
      <p:grpSp>
        <p:nvGrpSpPr>
          <p:cNvPr id="3" name="Group 3"/>
          <p:cNvGrpSpPr/>
          <p:nvPr/>
        </p:nvGrpSpPr>
        <p:grpSpPr>
          <a:xfrm>
            <a:off x="-660889" y="-403841"/>
            <a:ext cx="19190715" cy="1904678"/>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sp>
        <p:nvSpPr>
          <p:cNvPr id="6" name="AutoShape 6"/>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7" name="Freeform 7"/>
          <p:cNvSpPr/>
          <p:nvPr/>
        </p:nvSpPr>
        <p:spPr>
          <a:xfrm>
            <a:off x="0" y="5776931"/>
            <a:ext cx="9144000" cy="617220"/>
          </a:xfrm>
          <a:custGeom>
            <a:avLst/>
            <a:gdLst/>
            <a:ahLst/>
            <a:cxnLst/>
            <a:rect l="l" t="t" r="r" b="b"/>
            <a:pathLst>
              <a:path w="9144000" h="617220">
                <a:moveTo>
                  <a:pt x="0" y="0"/>
                </a:moveTo>
                <a:lnTo>
                  <a:pt x="9144000" y="0"/>
                </a:lnTo>
                <a:lnTo>
                  <a:pt x="9144000" y="617220"/>
                </a:lnTo>
                <a:lnTo>
                  <a:pt x="0" y="617220"/>
                </a:lnTo>
                <a:lnTo>
                  <a:pt x="0" y="0"/>
                </a:lnTo>
                <a:close/>
              </a:path>
            </a:pathLst>
          </a:custGeom>
          <a:blipFill>
            <a:blip r:embed="rId3"/>
            <a:stretch>
              <a:fillRect/>
            </a:stretch>
          </a:blipFill>
          <a:ln w="9525" cap="sq">
            <a:solidFill>
              <a:srgbClr val="000000"/>
            </a:solidFill>
            <a:prstDash val="solid"/>
            <a:miter/>
          </a:ln>
        </p:spPr>
        <p:txBody>
          <a:bodyPr/>
          <a:lstStyle/>
          <a:p>
            <a:endParaRPr lang="en-US"/>
          </a:p>
        </p:txBody>
      </p:sp>
      <p:sp>
        <p:nvSpPr>
          <p:cNvPr id="8" name="Freeform 8"/>
          <p:cNvSpPr/>
          <p:nvPr/>
        </p:nvSpPr>
        <p:spPr>
          <a:xfrm>
            <a:off x="0" y="6394151"/>
            <a:ext cx="9144000" cy="3833232"/>
          </a:xfrm>
          <a:custGeom>
            <a:avLst/>
            <a:gdLst/>
            <a:ahLst/>
            <a:cxnLst/>
            <a:rect l="l" t="t" r="r" b="b"/>
            <a:pathLst>
              <a:path w="9144000" h="3833232">
                <a:moveTo>
                  <a:pt x="0" y="0"/>
                </a:moveTo>
                <a:lnTo>
                  <a:pt x="9144000" y="0"/>
                </a:lnTo>
                <a:lnTo>
                  <a:pt x="9144000" y="3833232"/>
                </a:lnTo>
                <a:lnTo>
                  <a:pt x="0" y="3833232"/>
                </a:lnTo>
                <a:lnTo>
                  <a:pt x="0" y="0"/>
                </a:lnTo>
                <a:close/>
              </a:path>
            </a:pathLst>
          </a:custGeom>
          <a:blipFill>
            <a:blip r:embed="rId4"/>
            <a:stretch>
              <a:fillRect/>
            </a:stretch>
          </a:blipFill>
        </p:spPr>
        <p:txBody>
          <a:bodyPr/>
          <a:lstStyle/>
          <a:p>
            <a:endParaRPr lang="en-US"/>
          </a:p>
        </p:txBody>
      </p:sp>
      <p:sp>
        <p:nvSpPr>
          <p:cNvPr id="9" name="Freeform 9"/>
          <p:cNvSpPr/>
          <p:nvPr/>
        </p:nvSpPr>
        <p:spPr>
          <a:xfrm>
            <a:off x="9116815" y="5776931"/>
            <a:ext cx="4832340" cy="4590723"/>
          </a:xfrm>
          <a:custGeom>
            <a:avLst/>
            <a:gdLst/>
            <a:ahLst/>
            <a:cxnLst/>
            <a:rect l="l" t="t" r="r" b="b"/>
            <a:pathLst>
              <a:path w="4832340" h="4590723">
                <a:moveTo>
                  <a:pt x="0" y="0"/>
                </a:moveTo>
                <a:lnTo>
                  <a:pt x="4832340" y="0"/>
                </a:lnTo>
                <a:lnTo>
                  <a:pt x="4832340" y="4590723"/>
                </a:lnTo>
                <a:lnTo>
                  <a:pt x="0" y="4590723"/>
                </a:lnTo>
                <a:lnTo>
                  <a:pt x="0" y="0"/>
                </a:lnTo>
                <a:close/>
              </a:path>
            </a:pathLst>
          </a:custGeom>
          <a:blipFill>
            <a:blip r:embed="rId5"/>
            <a:stretch>
              <a:fillRect/>
            </a:stretch>
          </a:blipFill>
          <a:ln w="9525" cap="sq">
            <a:solidFill>
              <a:srgbClr val="000000"/>
            </a:solidFill>
            <a:prstDash val="solid"/>
            <a:miter/>
          </a:ln>
        </p:spPr>
        <p:txBody>
          <a:bodyPr/>
          <a:lstStyle/>
          <a:p>
            <a:endParaRPr lang="en-US"/>
          </a:p>
        </p:txBody>
      </p:sp>
      <p:sp>
        <p:nvSpPr>
          <p:cNvPr id="10" name="Freeform 10"/>
          <p:cNvSpPr/>
          <p:nvPr/>
        </p:nvSpPr>
        <p:spPr>
          <a:xfrm>
            <a:off x="13935562" y="5776931"/>
            <a:ext cx="4389879" cy="4590723"/>
          </a:xfrm>
          <a:custGeom>
            <a:avLst/>
            <a:gdLst/>
            <a:ahLst/>
            <a:cxnLst/>
            <a:rect l="l" t="t" r="r" b="b"/>
            <a:pathLst>
              <a:path w="4389879" h="4590723">
                <a:moveTo>
                  <a:pt x="0" y="0"/>
                </a:moveTo>
                <a:lnTo>
                  <a:pt x="4389880" y="0"/>
                </a:lnTo>
                <a:lnTo>
                  <a:pt x="4389880" y="4590723"/>
                </a:lnTo>
                <a:lnTo>
                  <a:pt x="0" y="4590723"/>
                </a:lnTo>
                <a:lnTo>
                  <a:pt x="0" y="0"/>
                </a:lnTo>
                <a:close/>
              </a:path>
            </a:pathLst>
          </a:custGeom>
          <a:blipFill>
            <a:blip r:embed="rId6"/>
            <a:stretch>
              <a:fillRect/>
            </a:stretch>
          </a:blipFill>
          <a:ln w="9525" cap="sq">
            <a:solidFill>
              <a:srgbClr val="000000"/>
            </a:solidFill>
            <a:prstDash val="solid"/>
            <a:miter/>
          </a:ln>
        </p:spPr>
        <p:txBody>
          <a:bodyPr/>
          <a:lstStyle/>
          <a:p>
            <a:endParaRPr lang="en-US"/>
          </a:p>
        </p:txBody>
      </p:sp>
      <p:sp>
        <p:nvSpPr>
          <p:cNvPr id="11" name="TextBox 11"/>
          <p:cNvSpPr txBox="1"/>
          <p:nvPr/>
        </p:nvSpPr>
        <p:spPr>
          <a:xfrm>
            <a:off x="175566" y="905239"/>
            <a:ext cx="8391990" cy="350411"/>
          </a:xfrm>
          <a:prstGeom prst="rect">
            <a:avLst/>
          </a:prstGeom>
        </p:spPr>
        <p:txBody>
          <a:bodyPr lIns="0" tIns="0" rIns="0" bIns="0" rtlCol="0" anchor="t">
            <a:spAutoFit/>
          </a:bodyPr>
          <a:lstStyle/>
          <a:p>
            <a:pPr marL="0" lvl="0" indent="0" algn="l">
              <a:lnSpc>
                <a:spcPts val="2745"/>
              </a:lnSpc>
              <a:spcBef>
                <a:spcPct val="0"/>
              </a:spcBef>
            </a:pPr>
            <a:r>
              <a:rPr lang="en-US" sz="2285" spc="157">
                <a:solidFill>
                  <a:srgbClr val="030304"/>
                </a:solidFill>
                <a:latin typeface="Now" panose="00000500000000000000"/>
                <a:ea typeface="Now" panose="00000500000000000000"/>
                <a:cs typeface="Now" panose="00000500000000000000"/>
                <a:sym typeface="Now" panose="00000500000000000000"/>
              </a:rPr>
              <a:t>IMPLEMENTATION DETAILS</a:t>
            </a:r>
          </a:p>
        </p:txBody>
      </p:sp>
      <p:sp>
        <p:nvSpPr>
          <p:cNvPr id="12" name="TextBox 12"/>
          <p:cNvSpPr txBox="1"/>
          <p:nvPr/>
        </p:nvSpPr>
        <p:spPr>
          <a:xfrm>
            <a:off x="175566" y="265906"/>
            <a:ext cx="8391990" cy="681325"/>
          </a:xfrm>
          <a:prstGeom prst="rect">
            <a:avLst/>
          </a:prstGeom>
        </p:spPr>
        <p:txBody>
          <a:bodyPr lIns="0" tIns="0" rIns="0" bIns="0" rtlCol="0" anchor="t">
            <a:spAutoFit/>
          </a:bodyPr>
          <a:lstStyle/>
          <a:p>
            <a:pPr marL="0" lvl="0" indent="0" algn="l">
              <a:lnSpc>
                <a:spcPts val="5070"/>
              </a:lnSpc>
              <a:spcBef>
                <a:spcPct val="0"/>
              </a:spcBef>
            </a:pPr>
            <a:r>
              <a:rPr lang="en-US" sz="4970" spc="-64">
                <a:solidFill>
                  <a:srgbClr val="030304"/>
                </a:solidFill>
                <a:latin typeface="Neue Machina" panose="00000500000000000000"/>
                <a:ea typeface="Neue Machina" panose="00000500000000000000"/>
                <a:cs typeface="Neue Machina" panose="00000500000000000000"/>
                <a:sym typeface="Neue Machina" panose="00000500000000000000"/>
              </a:rPr>
              <a:t>DATA PROPERTIES (EDA)</a:t>
            </a:r>
          </a:p>
        </p:txBody>
      </p:sp>
      <p:sp>
        <p:nvSpPr>
          <p:cNvPr id="13" name="TextBox 13"/>
          <p:cNvSpPr txBox="1"/>
          <p:nvPr/>
        </p:nvSpPr>
        <p:spPr>
          <a:xfrm>
            <a:off x="17066049" y="301329"/>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06</a:t>
            </a:r>
          </a:p>
        </p:txBody>
      </p:sp>
      <p:sp>
        <p:nvSpPr>
          <p:cNvPr id="14" name="TextBox 14"/>
          <p:cNvSpPr txBox="1"/>
          <p:nvPr/>
        </p:nvSpPr>
        <p:spPr>
          <a:xfrm>
            <a:off x="0" y="1437703"/>
            <a:ext cx="16444286" cy="3851906"/>
          </a:xfrm>
          <a:prstGeom prst="rect">
            <a:avLst/>
          </a:prstGeom>
        </p:spPr>
        <p:txBody>
          <a:bodyPr lIns="0" tIns="0" rIns="0" bIns="0" rtlCol="0" anchor="t">
            <a:spAutoFit/>
          </a:bodyPr>
          <a:lstStyle/>
          <a:p>
            <a:pPr marL="677545" lvl="1" indent="-338455" algn="l">
              <a:lnSpc>
                <a:spcPts val="7840"/>
              </a:lnSpc>
              <a:buFont typeface="Arial" panose="020B0604020202090204"/>
              <a:buChar char="•"/>
            </a:pPr>
            <a:r>
              <a:rPr lang="en-US" sz="3135" dirty="0">
                <a:solidFill>
                  <a:srgbClr val="030304"/>
                </a:solidFill>
                <a:latin typeface="TT Commons Pro" panose="020B0103030102020204"/>
                <a:ea typeface="TT Commons Pro" panose="020B0103030102020204"/>
                <a:cs typeface="TT Commons Pro" panose="020B0103030102020204"/>
                <a:sym typeface="TT Commons Pro" panose="020B0103030102020204"/>
              </a:rPr>
              <a:t>Mostly unstructured URL extracts of around 5647 units, each of length 1700 characters.</a:t>
            </a:r>
          </a:p>
          <a:p>
            <a:pPr marL="677545" lvl="1" indent="-338455" algn="l">
              <a:lnSpc>
                <a:spcPts val="7840"/>
              </a:lnSpc>
              <a:buFont typeface="Arial" panose="020B0604020202090204"/>
              <a:buChar char="•"/>
            </a:pPr>
            <a:r>
              <a:rPr lang="en-US" sz="3135" dirty="0">
                <a:solidFill>
                  <a:srgbClr val="030304"/>
                </a:solidFill>
                <a:latin typeface="TT Commons Pro" panose="020B0103030102020204"/>
                <a:ea typeface="TT Commons Pro" panose="020B0103030102020204"/>
                <a:cs typeface="TT Commons Pro" panose="020B0103030102020204"/>
                <a:sym typeface="TT Commons Pro" panose="020B0103030102020204"/>
              </a:rPr>
              <a:t>Chunked PDF-files, 3984 counts, each of around 2500 characters.</a:t>
            </a:r>
          </a:p>
          <a:p>
            <a:pPr marL="677545" lvl="1" indent="-338455" algn="l">
              <a:lnSpc>
                <a:spcPts val="7840"/>
              </a:lnSpc>
              <a:buFont typeface="Arial" panose="020B0604020202090204"/>
              <a:buChar char="•"/>
            </a:pPr>
            <a:r>
              <a:rPr lang="en-US" sz="3135" dirty="0">
                <a:solidFill>
                  <a:srgbClr val="030304"/>
                </a:solidFill>
                <a:latin typeface="TT Commons Pro" panose="020B0103030102020204"/>
                <a:ea typeface="TT Commons Pro" panose="020B0103030102020204"/>
                <a:cs typeface="TT Commons Pro" panose="020B0103030102020204"/>
                <a:sym typeface="TT Commons Pro" panose="020B0103030102020204"/>
              </a:rPr>
              <a:t>Fillout forms, 55, both in Greek and English. Each form has to be described.</a:t>
            </a:r>
          </a:p>
          <a:p>
            <a:pPr marL="677545" lvl="1" indent="-338455" algn="l">
              <a:lnSpc>
                <a:spcPts val="7840"/>
              </a:lnSpc>
              <a:buFont typeface="Arial" panose="020B0604020202090204"/>
              <a:buChar char="•"/>
            </a:pPr>
            <a:r>
              <a:rPr lang="en-US" sz="3135" dirty="0">
                <a:solidFill>
                  <a:srgbClr val="030304"/>
                </a:solidFill>
                <a:latin typeface="TT Commons Pro" panose="020B0103030102020204"/>
                <a:ea typeface="TT Commons Pro" panose="020B0103030102020204"/>
                <a:cs typeface="TT Commons Pro" panose="020B0103030102020204"/>
                <a:sym typeface="TT Commons Pro" panose="020B0103030102020204"/>
              </a:rPr>
              <a:t>Schedule files in the shape of JSON-objects.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BBA5E-A18E-87CF-FD41-AEB618B5C0F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87EDB0-8891-F376-F21C-1A94B04800A2}"/>
              </a:ext>
            </a:extLst>
          </p:cNvPr>
          <p:cNvSpPr/>
          <p:nvPr/>
        </p:nvSpPr>
        <p:spPr>
          <a:xfrm>
            <a:off x="-132588" y="-176926"/>
            <a:ext cx="18537675" cy="10756210"/>
          </a:xfrm>
          <a:custGeom>
            <a:avLst/>
            <a:gdLst/>
            <a:ahLst/>
            <a:cxnLst/>
            <a:rect l="l" t="t" r="r" b="b"/>
            <a:pathLst>
              <a:path w="18537675" h="10756210">
                <a:moveTo>
                  <a:pt x="0" y="0"/>
                </a:moveTo>
                <a:lnTo>
                  <a:pt x="18537675" y="0"/>
                </a:lnTo>
                <a:lnTo>
                  <a:pt x="18537675" y="10756210"/>
                </a:lnTo>
                <a:lnTo>
                  <a:pt x="0" y="10756210"/>
                </a:lnTo>
                <a:lnTo>
                  <a:pt x="0" y="0"/>
                </a:lnTo>
                <a:close/>
              </a:path>
            </a:pathLst>
          </a:custGeom>
          <a:blipFill>
            <a:blip r:embed="rId3"/>
            <a:stretch>
              <a:fillRect t="-733" b="-733"/>
            </a:stretch>
          </a:blipFill>
        </p:spPr>
        <p:txBody>
          <a:bodyPr/>
          <a:lstStyle/>
          <a:p>
            <a:endParaRPr lang="en-US"/>
          </a:p>
        </p:txBody>
      </p:sp>
      <p:grpSp>
        <p:nvGrpSpPr>
          <p:cNvPr id="3" name="Group 3">
            <a:extLst>
              <a:ext uri="{FF2B5EF4-FFF2-40B4-BE49-F238E27FC236}">
                <a16:creationId xmlns:a16="http://schemas.microsoft.com/office/drawing/2014/main" id="{3C26B70B-4622-B2BA-1C80-5F52DD7E581F}"/>
              </a:ext>
            </a:extLst>
          </p:cNvPr>
          <p:cNvGrpSpPr/>
          <p:nvPr/>
        </p:nvGrpSpPr>
        <p:grpSpPr>
          <a:xfrm>
            <a:off x="-304800" y="5536"/>
            <a:ext cx="20190735" cy="11727017"/>
            <a:chOff x="-142130" y="-149176"/>
            <a:chExt cx="5317724" cy="3088597"/>
          </a:xfrm>
        </p:grpSpPr>
        <p:sp>
          <p:nvSpPr>
            <p:cNvPr id="4" name="Freeform 4">
              <a:extLst>
                <a:ext uri="{FF2B5EF4-FFF2-40B4-BE49-F238E27FC236}">
                  <a16:creationId xmlns:a16="http://schemas.microsoft.com/office/drawing/2014/main" id="{67F13070-65B0-15B7-F284-06458EED008E}"/>
                </a:ext>
              </a:extLst>
            </p:cNvPr>
            <p:cNvSpPr/>
            <p:nvPr/>
          </p:nvSpPr>
          <p:spPr>
            <a:xfrm>
              <a:off x="-142130" y="-149176"/>
              <a:ext cx="5175595" cy="2939421"/>
            </a:xfrm>
            <a:custGeom>
              <a:avLst/>
              <a:gdLst/>
              <a:ahLst/>
              <a:cxnLst/>
              <a:rect l="l" t="t" r="r" b="b"/>
              <a:pathLst>
                <a:path w="5175595" h="2939421">
                  <a:moveTo>
                    <a:pt x="0" y="0"/>
                  </a:moveTo>
                  <a:lnTo>
                    <a:pt x="5175595" y="0"/>
                  </a:lnTo>
                  <a:lnTo>
                    <a:pt x="5175595" y="2939421"/>
                  </a:lnTo>
                  <a:lnTo>
                    <a:pt x="0" y="2939421"/>
                  </a:lnTo>
                  <a:close/>
                </a:path>
              </a:pathLst>
            </a:custGeom>
            <a:solidFill>
              <a:srgbClr val="FFFFFF">
                <a:alpha val="88627"/>
              </a:srgbClr>
            </a:solidFill>
          </p:spPr>
          <p:txBody>
            <a:bodyPr/>
            <a:lstStyle/>
            <a:p>
              <a:endParaRPr lang="en-US" dirty="0"/>
            </a:p>
          </p:txBody>
        </p:sp>
        <p:sp>
          <p:nvSpPr>
            <p:cNvPr id="5" name="TextBox 5">
              <a:extLst>
                <a:ext uri="{FF2B5EF4-FFF2-40B4-BE49-F238E27FC236}">
                  <a16:creationId xmlns:a16="http://schemas.microsoft.com/office/drawing/2014/main" id="{3AA51763-9767-9B14-4673-E6DC288F07DC}"/>
                </a:ext>
              </a:extLst>
            </p:cNvPr>
            <p:cNvSpPr txBox="1"/>
            <p:nvPr/>
          </p:nvSpPr>
          <p:spPr>
            <a:xfrm>
              <a:off x="0" y="-47625"/>
              <a:ext cx="5175594" cy="2987046"/>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12D7BA1B-D6AB-BBA7-E8A5-3D32FD03CC79}"/>
              </a:ext>
            </a:extLst>
          </p:cNvPr>
          <p:cNvGrpSpPr/>
          <p:nvPr/>
        </p:nvGrpSpPr>
        <p:grpSpPr>
          <a:xfrm>
            <a:off x="10061493" y="3024471"/>
            <a:ext cx="5460822" cy="4605779"/>
            <a:chOff x="6811324" y="268492"/>
            <a:chExt cx="7281096" cy="6141040"/>
          </a:xfrm>
        </p:grpSpPr>
        <p:sp>
          <p:nvSpPr>
            <p:cNvPr id="11" name="TextBox 11">
              <a:extLst>
                <a:ext uri="{FF2B5EF4-FFF2-40B4-BE49-F238E27FC236}">
                  <a16:creationId xmlns:a16="http://schemas.microsoft.com/office/drawing/2014/main" id="{0F559513-98C7-5B04-0F8E-DE23930B656E}"/>
                </a:ext>
              </a:extLst>
            </p:cNvPr>
            <p:cNvSpPr txBox="1"/>
            <p:nvPr/>
          </p:nvSpPr>
          <p:spPr>
            <a:xfrm>
              <a:off x="6855820" y="268492"/>
              <a:ext cx="7236600" cy="447301"/>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2" name="TextBox 12">
              <a:extLst>
                <a:ext uri="{FF2B5EF4-FFF2-40B4-BE49-F238E27FC236}">
                  <a16:creationId xmlns:a16="http://schemas.microsoft.com/office/drawing/2014/main" id="{B447C5E9-1200-1FEE-05CD-F387C2CD984C}"/>
                </a:ext>
              </a:extLst>
            </p:cNvPr>
            <p:cNvSpPr txBox="1"/>
            <p:nvPr/>
          </p:nvSpPr>
          <p:spPr>
            <a:xfrm>
              <a:off x="6855820" y="1824916"/>
              <a:ext cx="7236600" cy="854935"/>
            </a:xfrm>
            <a:prstGeom prst="rect">
              <a:avLst/>
            </a:prstGeom>
          </p:spPr>
          <p:txBody>
            <a:bodyPr lIns="0" tIns="0" rIns="0" bIns="0" rtlCol="0" anchor="t">
              <a:noAutofit/>
            </a:bodyPr>
            <a:lstStyle/>
            <a:p>
              <a:pPr algn="l">
                <a:lnSpc>
                  <a:spcPts val="1500"/>
                </a:lnSpc>
                <a:spcAft>
                  <a:spcPts val="225"/>
                </a:spcAft>
                <a:buFont typeface="Arial" panose="020B0604020202020204" pitchFamily="34" charset="0"/>
                <a:buChar char="•"/>
              </a:pPr>
              <a:endParaRPr lang="en-GB" sz="2150" dirty="0">
                <a:solidFill>
                  <a:srgbClr val="030304"/>
                </a:solidFill>
                <a:latin typeface="TT Commons Pro" panose="020B0103030102020204"/>
              </a:endParaRPr>
            </a:p>
          </p:txBody>
        </p:sp>
        <p:sp>
          <p:nvSpPr>
            <p:cNvPr id="13" name="TextBox 13">
              <a:extLst>
                <a:ext uri="{FF2B5EF4-FFF2-40B4-BE49-F238E27FC236}">
                  <a16:creationId xmlns:a16="http://schemas.microsoft.com/office/drawing/2014/main" id="{3DBD23FB-D5C7-1C68-5C9A-9DCCF3ACCFC7}"/>
                </a:ext>
              </a:extLst>
            </p:cNvPr>
            <p:cNvSpPr txBox="1"/>
            <p:nvPr/>
          </p:nvSpPr>
          <p:spPr>
            <a:xfrm>
              <a:off x="6811324" y="4289966"/>
              <a:ext cx="7236600" cy="451617"/>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5" name="TextBox 15">
              <a:extLst>
                <a:ext uri="{FF2B5EF4-FFF2-40B4-BE49-F238E27FC236}">
                  <a16:creationId xmlns:a16="http://schemas.microsoft.com/office/drawing/2014/main" id="{5F1784C0-28BF-E0F9-C97F-B08253D94875}"/>
                </a:ext>
              </a:extLst>
            </p:cNvPr>
            <p:cNvSpPr txBox="1"/>
            <p:nvPr/>
          </p:nvSpPr>
          <p:spPr>
            <a:xfrm>
              <a:off x="6811324" y="5957984"/>
              <a:ext cx="7236600" cy="451548"/>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grpSp>
      <p:sp>
        <p:nvSpPr>
          <p:cNvPr id="16" name="TextBox 10">
            <a:extLst>
              <a:ext uri="{FF2B5EF4-FFF2-40B4-BE49-F238E27FC236}">
                <a16:creationId xmlns:a16="http://schemas.microsoft.com/office/drawing/2014/main" id="{D51A00E8-02AB-AD30-A115-D21C458C3BC0}"/>
              </a:ext>
            </a:extLst>
          </p:cNvPr>
          <p:cNvSpPr txBox="1"/>
          <p:nvPr/>
        </p:nvSpPr>
        <p:spPr>
          <a:xfrm>
            <a:off x="4119049" y="4746860"/>
            <a:ext cx="11882685" cy="738664"/>
          </a:xfrm>
          <a:prstGeom prst="rect">
            <a:avLst/>
          </a:prstGeom>
        </p:spPr>
        <p:txBody>
          <a:bodyPr wrap="square" lIns="0" tIns="0" rIns="0" bIns="0" rtlCol="0" anchor="t">
            <a:spAutoFit/>
          </a:bodyPr>
          <a:lstStyle/>
          <a:p>
            <a:pPr>
              <a:buNone/>
            </a:pPr>
            <a:r>
              <a:rPr lang="en-CY" sz="4800" b="1" kern="0" dirty="0">
                <a:effectLst/>
                <a:ea typeface="Times New Roman" panose="02020603050405020304" pitchFamily="18" charset="0"/>
                <a:cs typeface="Times New Roman" panose="02020603050405020304" pitchFamily="18" charset="0"/>
              </a:rPr>
              <a:t>2) Foundational RAG Implementation</a:t>
            </a:r>
            <a:endParaRPr lang="en-CY" sz="48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705316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991D7-C258-AFB6-D696-D9ACC13B407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DE342F-8450-F324-54EC-D3CA33D6916E}"/>
              </a:ext>
            </a:extLst>
          </p:cNvPr>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2"/>
            <a:stretch>
              <a:fillRect t="-18335" r="-7769"/>
            </a:stretch>
          </a:blipFill>
          <a:ln cap="sq">
            <a:noFill/>
            <a:prstDash val="solid"/>
            <a:miter/>
          </a:ln>
        </p:spPr>
        <p:txBody>
          <a:bodyPr/>
          <a:lstStyle/>
          <a:p>
            <a:endParaRPr lang="en-US"/>
          </a:p>
        </p:txBody>
      </p:sp>
      <p:grpSp>
        <p:nvGrpSpPr>
          <p:cNvPr id="3" name="Group 3">
            <a:extLst>
              <a:ext uri="{FF2B5EF4-FFF2-40B4-BE49-F238E27FC236}">
                <a16:creationId xmlns:a16="http://schemas.microsoft.com/office/drawing/2014/main" id="{8288150B-4A2F-BAB5-0329-F60E8699477B}"/>
              </a:ext>
            </a:extLst>
          </p:cNvPr>
          <p:cNvGrpSpPr/>
          <p:nvPr/>
        </p:nvGrpSpPr>
        <p:grpSpPr>
          <a:xfrm>
            <a:off x="-304800" y="18763"/>
            <a:ext cx="19190715" cy="1904678"/>
            <a:chOff x="0" y="0"/>
            <a:chExt cx="5054345" cy="501644"/>
          </a:xfrm>
        </p:grpSpPr>
        <p:sp>
          <p:nvSpPr>
            <p:cNvPr id="4" name="Freeform 4">
              <a:extLst>
                <a:ext uri="{FF2B5EF4-FFF2-40B4-BE49-F238E27FC236}">
                  <a16:creationId xmlns:a16="http://schemas.microsoft.com/office/drawing/2014/main" id="{A4BD9F1A-D37F-DF7D-67D6-7A21EE60CB42}"/>
                </a:ext>
              </a:extLst>
            </p:cNvPr>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dirty="0"/>
            </a:p>
          </p:txBody>
        </p:sp>
        <p:sp>
          <p:nvSpPr>
            <p:cNvPr id="5" name="TextBox 5">
              <a:extLst>
                <a:ext uri="{FF2B5EF4-FFF2-40B4-BE49-F238E27FC236}">
                  <a16:creationId xmlns:a16="http://schemas.microsoft.com/office/drawing/2014/main" id="{67EAA121-F716-3E13-B9B1-344BF485CBE4}"/>
                </a:ext>
              </a:extLst>
            </p:cNvPr>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2D901A48-0C0D-F08E-5EA6-D18F5D5DBFFA}"/>
              </a:ext>
            </a:extLst>
          </p:cNvPr>
          <p:cNvGrpSpPr/>
          <p:nvPr/>
        </p:nvGrpSpPr>
        <p:grpSpPr>
          <a:xfrm>
            <a:off x="175566" y="9924700"/>
            <a:ext cx="586125" cy="140401"/>
            <a:chOff x="0" y="0"/>
            <a:chExt cx="781500" cy="187202"/>
          </a:xfrm>
        </p:grpSpPr>
        <p:grpSp>
          <p:nvGrpSpPr>
            <p:cNvPr id="7" name="Group 7">
              <a:extLst>
                <a:ext uri="{FF2B5EF4-FFF2-40B4-BE49-F238E27FC236}">
                  <a16:creationId xmlns:a16="http://schemas.microsoft.com/office/drawing/2014/main" id="{A1A999A5-7293-616B-D7EE-FA36770E9980}"/>
                </a:ext>
              </a:extLst>
            </p:cNvPr>
            <p:cNvGrpSpPr/>
            <p:nvPr/>
          </p:nvGrpSpPr>
          <p:grpSpPr>
            <a:xfrm>
              <a:off x="594298" y="0"/>
              <a:ext cx="187202" cy="187202"/>
              <a:chOff x="0" y="0"/>
              <a:chExt cx="6350000" cy="6350000"/>
            </a:xfrm>
          </p:grpSpPr>
          <p:sp>
            <p:nvSpPr>
              <p:cNvPr id="8" name="Freeform 8">
                <a:extLst>
                  <a:ext uri="{FF2B5EF4-FFF2-40B4-BE49-F238E27FC236}">
                    <a16:creationId xmlns:a16="http://schemas.microsoft.com/office/drawing/2014/main" id="{F177190E-DF65-9DFE-82E1-430BD73CD44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a:extLst>
                <a:ext uri="{FF2B5EF4-FFF2-40B4-BE49-F238E27FC236}">
                  <a16:creationId xmlns:a16="http://schemas.microsoft.com/office/drawing/2014/main" id="{23A1DDCB-3FBF-BEDD-2CA7-118CFDD28AB4}"/>
                </a:ext>
              </a:extLst>
            </p:cNvPr>
            <p:cNvGrpSpPr/>
            <p:nvPr/>
          </p:nvGrpSpPr>
          <p:grpSpPr>
            <a:xfrm>
              <a:off x="297149" y="0"/>
              <a:ext cx="187202" cy="187202"/>
              <a:chOff x="0" y="0"/>
              <a:chExt cx="6350000" cy="6350000"/>
            </a:xfrm>
          </p:grpSpPr>
          <p:sp>
            <p:nvSpPr>
              <p:cNvPr id="10" name="Freeform 10">
                <a:extLst>
                  <a:ext uri="{FF2B5EF4-FFF2-40B4-BE49-F238E27FC236}">
                    <a16:creationId xmlns:a16="http://schemas.microsoft.com/office/drawing/2014/main" id="{0A12E802-F5FC-B9F5-DF8B-049F2F77F5A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a:extLst>
                <a:ext uri="{FF2B5EF4-FFF2-40B4-BE49-F238E27FC236}">
                  <a16:creationId xmlns:a16="http://schemas.microsoft.com/office/drawing/2014/main" id="{9F8653A2-D826-8070-6D33-14727596DFB5}"/>
                </a:ext>
              </a:extLst>
            </p:cNvPr>
            <p:cNvGrpSpPr/>
            <p:nvPr/>
          </p:nvGrpSpPr>
          <p:grpSpPr>
            <a:xfrm>
              <a:off x="0" y="0"/>
              <a:ext cx="187202" cy="187202"/>
              <a:chOff x="0" y="0"/>
              <a:chExt cx="6350000" cy="6350000"/>
            </a:xfrm>
          </p:grpSpPr>
          <p:sp>
            <p:nvSpPr>
              <p:cNvPr id="12" name="Freeform 12">
                <a:extLst>
                  <a:ext uri="{FF2B5EF4-FFF2-40B4-BE49-F238E27FC236}">
                    <a16:creationId xmlns:a16="http://schemas.microsoft.com/office/drawing/2014/main" id="{93C0A7CD-8EA4-DC97-1019-828CCD88014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13" name="AutoShape 13">
            <a:extLst>
              <a:ext uri="{FF2B5EF4-FFF2-40B4-BE49-F238E27FC236}">
                <a16:creationId xmlns:a16="http://schemas.microsoft.com/office/drawing/2014/main" id="{57DBBFA0-D459-BF2A-FCC1-7F76D1E61737}"/>
              </a:ext>
            </a:extLst>
          </p:cNvPr>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4" name="TextBox 14">
            <a:extLst>
              <a:ext uri="{FF2B5EF4-FFF2-40B4-BE49-F238E27FC236}">
                <a16:creationId xmlns:a16="http://schemas.microsoft.com/office/drawing/2014/main" id="{299C5530-E594-BBEC-D13E-6157C73BF15C}"/>
              </a:ext>
            </a:extLst>
          </p:cNvPr>
          <p:cNvSpPr txBox="1"/>
          <p:nvPr/>
        </p:nvSpPr>
        <p:spPr>
          <a:xfrm>
            <a:off x="175566" y="1128057"/>
            <a:ext cx="11254434" cy="403765"/>
          </a:xfrm>
          <a:prstGeom prst="rect">
            <a:avLst/>
          </a:prstGeom>
        </p:spPr>
        <p:txBody>
          <a:bodyPr wrap="square" lIns="0" tIns="0" rIns="0" bIns="0" rtlCol="0" anchor="t">
            <a:spAutoFit/>
          </a:bodyPr>
          <a:lstStyle/>
          <a:p>
            <a:pPr marL="0" lvl="0" indent="0" algn="l">
              <a:lnSpc>
                <a:spcPts val="2745"/>
              </a:lnSpc>
              <a:spcBef>
                <a:spcPct val="0"/>
              </a:spcBef>
            </a:pPr>
            <a:r>
              <a:rPr lang="en-CY" sz="4000" b="1" kern="0" dirty="0">
                <a:effectLst/>
                <a:latin typeface="Times New Roman" panose="02020603050405020304" pitchFamily="18" charset="0"/>
                <a:ea typeface="Times New Roman" panose="02020603050405020304" pitchFamily="18" charset="0"/>
              </a:rPr>
              <a:t>Foundational RAG </a:t>
            </a:r>
            <a:r>
              <a:rPr lang="en-GB" sz="4000" b="1" kern="0" dirty="0">
                <a:effectLst/>
                <a:latin typeface="Times New Roman" panose="02020603050405020304" pitchFamily="18" charset="0"/>
                <a:ea typeface="Times New Roman" panose="02020603050405020304" pitchFamily="18" charset="0"/>
              </a:rPr>
              <a:t>Implementation</a:t>
            </a:r>
            <a:r>
              <a:rPr lang="en-CY" sz="4000" b="1" kern="0" dirty="0">
                <a:effectLst/>
                <a:latin typeface="Times New Roman" panose="02020603050405020304" pitchFamily="18" charset="0"/>
                <a:ea typeface="Times New Roman" panose="02020603050405020304" pitchFamily="18" charset="0"/>
              </a:rPr>
              <a:t> </a:t>
            </a:r>
            <a:endParaRPr lang="en-US" sz="4400" spc="157" dirty="0">
              <a:solidFill>
                <a:srgbClr val="030304"/>
              </a:solidFill>
              <a:latin typeface="Now" panose="00000500000000000000"/>
              <a:ea typeface="Now" panose="00000500000000000000"/>
              <a:cs typeface="Now" panose="00000500000000000000"/>
              <a:sym typeface="Now" panose="00000500000000000000"/>
            </a:endParaRPr>
          </a:p>
        </p:txBody>
      </p:sp>
      <p:sp>
        <p:nvSpPr>
          <p:cNvPr id="15" name="TextBox 15">
            <a:extLst>
              <a:ext uri="{FF2B5EF4-FFF2-40B4-BE49-F238E27FC236}">
                <a16:creationId xmlns:a16="http://schemas.microsoft.com/office/drawing/2014/main" id="{F4DE47ED-5FFF-791C-7DBE-15F11CE79A2F}"/>
              </a:ext>
            </a:extLst>
          </p:cNvPr>
          <p:cNvSpPr txBox="1"/>
          <p:nvPr/>
        </p:nvSpPr>
        <p:spPr>
          <a:xfrm>
            <a:off x="175566" y="265906"/>
            <a:ext cx="8391990" cy="681325"/>
          </a:xfrm>
          <a:prstGeom prst="rect">
            <a:avLst/>
          </a:prstGeom>
        </p:spPr>
        <p:txBody>
          <a:bodyPr lIns="0" tIns="0" rIns="0" bIns="0" rtlCol="0" anchor="t">
            <a:spAutoFit/>
          </a:bodyPr>
          <a:lstStyle/>
          <a:p>
            <a:pPr marL="0" lvl="0" indent="0" algn="l">
              <a:lnSpc>
                <a:spcPts val="5070"/>
              </a:lnSpc>
              <a:spcBef>
                <a:spcPct val="0"/>
              </a:spcBef>
            </a:pPr>
            <a:r>
              <a:rPr lang="en-US" sz="4970" spc="-64" dirty="0">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16" name="TextBox 16">
            <a:extLst>
              <a:ext uri="{FF2B5EF4-FFF2-40B4-BE49-F238E27FC236}">
                <a16:creationId xmlns:a16="http://schemas.microsoft.com/office/drawing/2014/main" id="{574807C8-20A9-0707-C37D-E9BF49B78694}"/>
              </a:ext>
            </a:extLst>
          </p:cNvPr>
          <p:cNvSpPr txBox="1"/>
          <p:nvPr/>
        </p:nvSpPr>
        <p:spPr>
          <a:xfrm>
            <a:off x="17051024" y="298866"/>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08</a:t>
            </a:r>
          </a:p>
        </p:txBody>
      </p:sp>
      <p:sp>
        <p:nvSpPr>
          <p:cNvPr id="17" name="TextBox 17">
            <a:extLst>
              <a:ext uri="{FF2B5EF4-FFF2-40B4-BE49-F238E27FC236}">
                <a16:creationId xmlns:a16="http://schemas.microsoft.com/office/drawing/2014/main" id="{50FAB6A9-644F-A755-8523-58421FE7331F}"/>
              </a:ext>
            </a:extLst>
          </p:cNvPr>
          <p:cNvSpPr txBox="1"/>
          <p:nvPr/>
        </p:nvSpPr>
        <p:spPr>
          <a:xfrm>
            <a:off x="175566" y="1923441"/>
            <a:ext cx="17622294" cy="6155531"/>
          </a:xfrm>
          <a:prstGeom prst="rect">
            <a:avLst/>
          </a:prstGeom>
        </p:spPr>
        <p:txBody>
          <a:bodyPr lIns="0" tIns="0" rIns="0" bIns="0" rtlCol="0" anchor="t">
            <a:spAutoFit/>
          </a:bodyPr>
          <a:lstStyle/>
          <a:p>
            <a:pPr marL="571500" lvl="0" indent="-571500">
              <a:buSzPct val="100000"/>
              <a:buFont typeface="Wingdings" pitchFamily="2" charset="2"/>
              <a:buChar char="Ø"/>
              <a:tabLst>
                <a:tab pos="457200" algn="l"/>
              </a:tabLst>
            </a:pPr>
            <a:r>
              <a:rPr lang="en-CY" sz="4000" b="1" kern="0" dirty="0">
                <a:effectLst/>
                <a:ea typeface="Times New Roman" panose="02020603050405020304" pitchFamily="18" charset="0"/>
                <a:cs typeface="Times New Roman" panose="02020603050405020304" pitchFamily="18" charset="0"/>
              </a:rPr>
              <a:t>Topic:</a:t>
            </a:r>
            <a:r>
              <a:rPr lang="en-CY" sz="4000" kern="0" dirty="0">
                <a:effectLst/>
                <a:ea typeface="Times New Roman" panose="02020603050405020304" pitchFamily="18" charset="0"/>
                <a:cs typeface="Times New Roman" panose="02020603050405020304" pitchFamily="18" charset="0"/>
              </a:rPr>
              <a:t> Foundational RAG: Understanding Core Mechanics  </a:t>
            </a:r>
            <a:endParaRPr lang="en-CY" sz="4000" kern="100" dirty="0">
              <a:effectLst/>
              <a:ea typeface="Aptos" panose="020B0004020202020204" pitchFamily="34" charset="0"/>
              <a:cs typeface="Times New Roman" panose="02020603050405020304" pitchFamily="18" charset="0"/>
            </a:endParaRPr>
          </a:p>
          <a:p>
            <a:pPr marL="571500" lvl="0" indent="-571500">
              <a:buSzPct val="100000"/>
              <a:buFont typeface="Wingdings" pitchFamily="2" charset="2"/>
              <a:buChar char="Ø"/>
              <a:tabLst>
                <a:tab pos="457200" algn="l"/>
              </a:tabLst>
            </a:pPr>
            <a:r>
              <a:rPr lang="en-CY" sz="4000" b="1" kern="0" dirty="0">
                <a:effectLst/>
                <a:ea typeface="Times New Roman" panose="02020603050405020304" pitchFamily="18" charset="0"/>
                <a:cs typeface="Times New Roman" panose="02020603050405020304" pitchFamily="18" charset="0"/>
              </a:rPr>
              <a:t>Purpose:</a:t>
            </a:r>
            <a:endParaRPr lang="en-CY" sz="4000" kern="100" dirty="0">
              <a:effectLst/>
              <a:ea typeface="Aptos" panose="020B0004020202020204" pitchFamily="34" charset="0"/>
              <a:cs typeface="Times New Roman" panose="02020603050405020304" pitchFamily="18" charset="0"/>
            </a:endParaRPr>
          </a:p>
          <a:p>
            <a:pPr marL="1028700" lvl="1" indent="-571500">
              <a:buSzPct val="100000"/>
              <a:buFont typeface="Arial" panose="020B0604020202020204" pitchFamily="34" charset="0"/>
              <a:buChar char="•"/>
              <a:tabLst>
                <a:tab pos="914400" algn="l"/>
              </a:tabLst>
            </a:pPr>
            <a:r>
              <a:rPr lang="en-CY" sz="4000" kern="0" dirty="0">
                <a:effectLst/>
                <a:ea typeface="Times New Roman" panose="02020603050405020304" pitchFamily="18" charset="0"/>
                <a:cs typeface="Times New Roman" panose="02020603050405020304" pitchFamily="18" charset="0"/>
              </a:rPr>
              <a:t>Gain deep, fundamental understanding of RAG pipeline components and their mechanics.</a:t>
            </a:r>
            <a:endParaRPr lang="en-CY" sz="4000" kern="100" dirty="0">
              <a:effectLst/>
              <a:ea typeface="Aptos" panose="020B0004020202020204" pitchFamily="34" charset="0"/>
              <a:cs typeface="Times New Roman" panose="02020603050405020304" pitchFamily="18" charset="0"/>
            </a:endParaRPr>
          </a:p>
          <a:p>
            <a:pPr marL="571500" lvl="0" indent="-571500">
              <a:buSzPct val="100000"/>
              <a:buFont typeface="Wingdings" pitchFamily="2" charset="2"/>
              <a:buChar char="Ø"/>
              <a:tabLst>
                <a:tab pos="457200" algn="l"/>
              </a:tabLst>
            </a:pPr>
            <a:r>
              <a:rPr lang="en-CY" sz="4000" b="1" kern="0" dirty="0">
                <a:effectLst/>
                <a:ea typeface="Times New Roman" panose="02020603050405020304" pitchFamily="18" charset="0"/>
                <a:cs typeface="Times New Roman" panose="02020603050405020304" pitchFamily="18" charset="0"/>
              </a:rPr>
              <a:t>Key Focus:</a:t>
            </a:r>
            <a:endParaRPr lang="en-CY" sz="4000" kern="100" dirty="0">
              <a:effectLst/>
              <a:ea typeface="Aptos" panose="020B0004020202020204" pitchFamily="34" charset="0"/>
              <a:cs typeface="Times New Roman" panose="02020603050405020304" pitchFamily="18" charset="0"/>
            </a:endParaRPr>
          </a:p>
          <a:p>
            <a:pPr marL="1028700" lvl="1" indent="-571500">
              <a:buSzPct val="100000"/>
              <a:buFont typeface="Arial" panose="020B0604020202020204" pitchFamily="34" charset="0"/>
              <a:buChar char="•"/>
              <a:tabLst>
                <a:tab pos="914400" algn="l"/>
              </a:tabLst>
            </a:pPr>
            <a:r>
              <a:rPr lang="en-CY" sz="4000" kern="0" dirty="0">
                <a:effectLst/>
                <a:ea typeface="Times New Roman" panose="02020603050405020304" pitchFamily="18" charset="0"/>
                <a:cs typeface="Times New Roman" panose="02020603050405020304" pitchFamily="18" charset="0"/>
              </a:rPr>
              <a:t>Building a RAG system from scratch to explore core principles and demystify RAG operations.</a:t>
            </a:r>
            <a:endParaRPr lang="en-CY" sz="4000" kern="100" dirty="0">
              <a:effectLst/>
              <a:ea typeface="Aptos" panose="020B0004020202020204" pitchFamily="34" charset="0"/>
              <a:cs typeface="Times New Roman" panose="02020603050405020304" pitchFamily="18" charset="0"/>
            </a:endParaRPr>
          </a:p>
          <a:p>
            <a:pPr marL="571500" lvl="0" indent="-571500">
              <a:buSzPct val="100000"/>
              <a:buFont typeface="Wingdings" pitchFamily="2" charset="2"/>
              <a:buChar char="Ø"/>
              <a:tabLst>
                <a:tab pos="457200" algn="l"/>
              </a:tabLst>
            </a:pPr>
            <a:r>
              <a:rPr lang="en-CY" sz="4000" b="1" kern="0" dirty="0">
                <a:effectLst/>
                <a:ea typeface="Times New Roman" panose="02020603050405020304" pitchFamily="18" charset="0"/>
                <a:cs typeface="Times New Roman" panose="02020603050405020304" pitchFamily="18" charset="0"/>
              </a:rPr>
              <a:t>Significance:</a:t>
            </a:r>
            <a:endParaRPr lang="en-CY" sz="4000" kern="100" dirty="0">
              <a:effectLst/>
              <a:ea typeface="Aptos" panose="020B0004020202020204" pitchFamily="34" charset="0"/>
              <a:cs typeface="Times New Roman" panose="02020603050405020304" pitchFamily="18" charset="0"/>
            </a:endParaRPr>
          </a:p>
          <a:p>
            <a:pPr marL="1028700" lvl="1" indent="-571500">
              <a:buSzPct val="100000"/>
              <a:buFont typeface="Arial" panose="020B0604020202020204" pitchFamily="34" charset="0"/>
              <a:buChar char="•"/>
              <a:tabLst>
                <a:tab pos="914400" algn="l"/>
              </a:tabLst>
            </a:pPr>
            <a:r>
              <a:rPr lang="en-CY" sz="4000" kern="0" dirty="0">
                <a:effectLst/>
                <a:ea typeface="Times New Roman" panose="02020603050405020304" pitchFamily="18" charset="0"/>
                <a:cs typeface="Times New Roman" panose="02020603050405020304" pitchFamily="18" charset="0"/>
              </a:rPr>
              <a:t>Essential team learning; established core principles before exploring high-level frameworks.</a:t>
            </a:r>
            <a:endParaRPr lang="en-CY" sz="40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634536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7CD25-43DD-765C-A0F8-18C1EC81E58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29026D9-0F7E-9B4A-0835-7AB5B974795A}"/>
              </a:ext>
            </a:extLst>
          </p:cNvPr>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3"/>
            <a:stretch>
              <a:fillRect t="-18335" r="-7769"/>
            </a:stretch>
          </a:blipFill>
          <a:ln cap="sq">
            <a:noFill/>
            <a:prstDash val="solid"/>
            <a:miter/>
          </a:ln>
        </p:spPr>
        <p:txBody>
          <a:bodyPr/>
          <a:lstStyle/>
          <a:p>
            <a:endParaRPr lang="en-US" dirty="0"/>
          </a:p>
        </p:txBody>
      </p:sp>
      <p:grpSp>
        <p:nvGrpSpPr>
          <p:cNvPr id="3" name="Group 3">
            <a:extLst>
              <a:ext uri="{FF2B5EF4-FFF2-40B4-BE49-F238E27FC236}">
                <a16:creationId xmlns:a16="http://schemas.microsoft.com/office/drawing/2014/main" id="{24CC1C3B-8A17-9CA1-40C3-D3DBCB4E2454}"/>
              </a:ext>
            </a:extLst>
          </p:cNvPr>
          <p:cNvGrpSpPr/>
          <p:nvPr/>
        </p:nvGrpSpPr>
        <p:grpSpPr>
          <a:xfrm>
            <a:off x="-304800" y="18763"/>
            <a:ext cx="19190715" cy="1904678"/>
            <a:chOff x="0" y="0"/>
            <a:chExt cx="5054345" cy="501644"/>
          </a:xfrm>
        </p:grpSpPr>
        <p:sp>
          <p:nvSpPr>
            <p:cNvPr id="4" name="Freeform 4">
              <a:extLst>
                <a:ext uri="{FF2B5EF4-FFF2-40B4-BE49-F238E27FC236}">
                  <a16:creationId xmlns:a16="http://schemas.microsoft.com/office/drawing/2014/main" id="{A99F0E20-1583-5463-874E-E59E3E3C6880}"/>
                </a:ext>
              </a:extLst>
            </p:cNvPr>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a:extLst>
                <a:ext uri="{FF2B5EF4-FFF2-40B4-BE49-F238E27FC236}">
                  <a16:creationId xmlns:a16="http://schemas.microsoft.com/office/drawing/2014/main" id="{350A21A3-98F3-11B0-F5D3-5C6E711A30E7}"/>
                </a:ext>
              </a:extLst>
            </p:cNvPr>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917A8DCA-525B-6D89-EAAF-16D0660249C2}"/>
              </a:ext>
            </a:extLst>
          </p:cNvPr>
          <p:cNvGrpSpPr/>
          <p:nvPr/>
        </p:nvGrpSpPr>
        <p:grpSpPr>
          <a:xfrm>
            <a:off x="175566" y="9924700"/>
            <a:ext cx="586125" cy="140401"/>
            <a:chOff x="0" y="0"/>
            <a:chExt cx="781500" cy="187202"/>
          </a:xfrm>
        </p:grpSpPr>
        <p:grpSp>
          <p:nvGrpSpPr>
            <p:cNvPr id="7" name="Group 7">
              <a:extLst>
                <a:ext uri="{FF2B5EF4-FFF2-40B4-BE49-F238E27FC236}">
                  <a16:creationId xmlns:a16="http://schemas.microsoft.com/office/drawing/2014/main" id="{556813A7-1AC5-880A-B5D7-4EDA6949A3DC}"/>
                </a:ext>
              </a:extLst>
            </p:cNvPr>
            <p:cNvGrpSpPr/>
            <p:nvPr/>
          </p:nvGrpSpPr>
          <p:grpSpPr>
            <a:xfrm>
              <a:off x="594298" y="0"/>
              <a:ext cx="187202" cy="187202"/>
              <a:chOff x="0" y="0"/>
              <a:chExt cx="6350000" cy="6350000"/>
            </a:xfrm>
          </p:grpSpPr>
          <p:sp>
            <p:nvSpPr>
              <p:cNvPr id="8" name="Freeform 8">
                <a:extLst>
                  <a:ext uri="{FF2B5EF4-FFF2-40B4-BE49-F238E27FC236}">
                    <a16:creationId xmlns:a16="http://schemas.microsoft.com/office/drawing/2014/main" id="{752E4D44-C987-2FCD-34B4-CD5B41945C0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a:extLst>
                <a:ext uri="{FF2B5EF4-FFF2-40B4-BE49-F238E27FC236}">
                  <a16:creationId xmlns:a16="http://schemas.microsoft.com/office/drawing/2014/main" id="{70696523-87FB-6260-713A-29F32B402D98}"/>
                </a:ext>
              </a:extLst>
            </p:cNvPr>
            <p:cNvGrpSpPr/>
            <p:nvPr/>
          </p:nvGrpSpPr>
          <p:grpSpPr>
            <a:xfrm>
              <a:off x="297149" y="0"/>
              <a:ext cx="187202" cy="187202"/>
              <a:chOff x="0" y="0"/>
              <a:chExt cx="6350000" cy="6350000"/>
            </a:xfrm>
          </p:grpSpPr>
          <p:sp>
            <p:nvSpPr>
              <p:cNvPr id="10" name="Freeform 10">
                <a:extLst>
                  <a:ext uri="{FF2B5EF4-FFF2-40B4-BE49-F238E27FC236}">
                    <a16:creationId xmlns:a16="http://schemas.microsoft.com/office/drawing/2014/main" id="{7BEB193E-A8B1-C8C4-C6AD-A7041C90A7B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a:extLst>
                <a:ext uri="{FF2B5EF4-FFF2-40B4-BE49-F238E27FC236}">
                  <a16:creationId xmlns:a16="http://schemas.microsoft.com/office/drawing/2014/main" id="{4B0B22F4-A61B-1D7E-60D2-97AC4292E272}"/>
                </a:ext>
              </a:extLst>
            </p:cNvPr>
            <p:cNvGrpSpPr/>
            <p:nvPr/>
          </p:nvGrpSpPr>
          <p:grpSpPr>
            <a:xfrm>
              <a:off x="0" y="0"/>
              <a:ext cx="187202" cy="187202"/>
              <a:chOff x="0" y="0"/>
              <a:chExt cx="6350000" cy="6350000"/>
            </a:xfrm>
          </p:grpSpPr>
          <p:sp>
            <p:nvSpPr>
              <p:cNvPr id="12" name="Freeform 12">
                <a:extLst>
                  <a:ext uri="{FF2B5EF4-FFF2-40B4-BE49-F238E27FC236}">
                    <a16:creationId xmlns:a16="http://schemas.microsoft.com/office/drawing/2014/main" id="{C7A20B6B-51F4-B9F7-F08B-4521D6F7F14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13" name="AutoShape 13">
            <a:extLst>
              <a:ext uri="{FF2B5EF4-FFF2-40B4-BE49-F238E27FC236}">
                <a16:creationId xmlns:a16="http://schemas.microsoft.com/office/drawing/2014/main" id="{12BBDA90-24B6-3D51-0D5D-44026B97379D}"/>
              </a:ext>
            </a:extLst>
          </p:cNvPr>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4" name="TextBox 14">
            <a:extLst>
              <a:ext uri="{FF2B5EF4-FFF2-40B4-BE49-F238E27FC236}">
                <a16:creationId xmlns:a16="http://schemas.microsoft.com/office/drawing/2014/main" id="{26DCFB2E-92BB-7573-944B-5E63F942CAB8}"/>
              </a:ext>
            </a:extLst>
          </p:cNvPr>
          <p:cNvSpPr txBox="1"/>
          <p:nvPr/>
        </p:nvSpPr>
        <p:spPr>
          <a:xfrm>
            <a:off x="151325" y="1105810"/>
            <a:ext cx="12321234" cy="403957"/>
          </a:xfrm>
          <a:prstGeom prst="rect">
            <a:avLst/>
          </a:prstGeom>
        </p:spPr>
        <p:txBody>
          <a:bodyPr wrap="square" lIns="0" tIns="0" rIns="0" bIns="0" rtlCol="0" anchor="t">
            <a:spAutoFit/>
          </a:bodyPr>
          <a:lstStyle/>
          <a:p>
            <a:pPr marL="0" lvl="0" indent="0" algn="l">
              <a:lnSpc>
                <a:spcPts val="2745"/>
              </a:lnSpc>
              <a:spcBef>
                <a:spcPct val="0"/>
              </a:spcBef>
            </a:pPr>
            <a:r>
              <a:rPr lang="en-CY" sz="4000" b="1" kern="0" dirty="0">
                <a:effectLst/>
                <a:latin typeface="Times New Roman" panose="02020603050405020304" pitchFamily="18" charset="0"/>
                <a:ea typeface="Times New Roman" panose="02020603050405020304" pitchFamily="18" charset="0"/>
                <a:cs typeface="Times New Roman" panose="02020603050405020304" pitchFamily="18" charset="0"/>
              </a:rPr>
              <a:t>Foundational RAG: Core Components &amp; Process</a:t>
            </a:r>
            <a:r>
              <a:rPr lang="en-CY" sz="4800" dirty="0">
                <a:effectLst/>
                <a:latin typeface="Times New Roman" panose="02020603050405020304" pitchFamily="18" charset="0"/>
                <a:cs typeface="Times New Roman" panose="02020603050405020304" pitchFamily="18" charset="0"/>
              </a:rPr>
              <a:t> </a:t>
            </a:r>
            <a:endParaRPr lang="en-US" sz="5400" spc="157" dirty="0">
              <a:solidFill>
                <a:srgbClr val="030304"/>
              </a:solidFill>
              <a:latin typeface="Times New Roman" panose="02020603050405020304" pitchFamily="18" charset="0"/>
              <a:ea typeface="Now" panose="00000500000000000000"/>
              <a:cs typeface="Times New Roman" panose="02020603050405020304" pitchFamily="18" charset="0"/>
              <a:sym typeface="Now" panose="00000500000000000000"/>
            </a:endParaRPr>
          </a:p>
        </p:txBody>
      </p:sp>
      <p:sp>
        <p:nvSpPr>
          <p:cNvPr id="15" name="TextBox 15">
            <a:extLst>
              <a:ext uri="{FF2B5EF4-FFF2-40B4-BE49-F238E27FC236}">
                <a16:creationId xmlns:a16="http://schemas.microsoft.com/office/drawing/2014/main" id="{278A7049-8A3C-52C6-CA41-34ADC9B91F25}"/>
              </a:ext>
            </a:extLst>
          </p:cNvPr>
          <p:cNvSpPr txBox="1"/>
          <p:nvPr/>
        </p:nvSpPr>
        <p:spPr>
          <a:xfrm>
            <a:off x="175566" y="265906"/>
            <a:ext cx="8391990" cy="681325"/>
          </a:xfrm>
          <a:prstGeom prst="rect">
            <a:avLst/>
          </a:prstGeom>
        </p:spPr>
        <p:txBody>
          <a:bodyPr lIns="0" tIns="0" rIns="0" bIns="0" rtlCol="0" anchor="t">
            <a:spAutoFit/>
          </a:bodyPr>
          <a:lstStyle/>
          <a:p>
            <a:pPr marL="0" lvl="0" indent="0" algn="l">
              <a:lnSpc>
                <a:spcPts val="5070"/>
              </a:lnSpc>
              <a:spcBef>
                <a:spcPct val="0"/>
              </a:spcBef>
            </a:pPr>
            <a:r>
              <a:rPr lang="en-US" sz="4970" spc="-64" dirty="0">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16" name="TextBox 16">
            <a:extLst>
              <a:ext uri="{FF2B5EF4-FFF2-40B4-BE49-F238E27FC236}">
                <a16:creationId xmlns:a16="http://schemas.microsoft.com/office/drawing/2014/main" id="{D3F6EEB2-A6C6-C0A7-D17D-BAA79B0BE095}"/>
              </a:ext>
            </a:extLst>
          </p:cNvPr>
          <p:cNvSpPr txBox="1"/>
          <p:nvPr/>
        </p:nvSpPr>
        <p:spPr>
          <a:xfrm>
            <a:off x="17051024" y="298866"/>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09</a:t>
            </a:r>
          </a:p>
        </p:txBody>
      </p:sp>
      <p:sp>
        <p:nvSpPr>
          <p:cNvPr id="17" name="TextBox 17">
            <a:extLst>
              <a:ext uri="{FF2B5EF4-FFF2-40B4-BE49-F238E27FC236}">
                <a16:creationId xmlns:a16="http://schemas.microsoft.com/office/drawing/2014/main" id="{2F072A8E-D448-8B66-9081-E9976CEB9675}"/>
              </a:ext>
            </a:extLst>
          </p:cNvPr>
          <p:cNvSpPr txBox="1"/>
          <p:nvPr/>
        </p:nvSpPr>
        <p:spPr>
          <a:xfrm>
            <a:off x="151325" y="1738523"/>
            <a:ext cx="10340034" cy="7386638"/>
          </a:xfrm>
          <a:prstGeom prst="rect">
            <a:avLst/>
          </a:prstGeom>
        </p:spPr>
        <p:txBody>
          <a:bodyPr wrap="square" lIns="0" tIns="0" rIns="0" bIns="0" rtlCol="0" anchor="t">
            <a:spAutoFit/>
          </a:bodyPr>
          <a:lstStyle/>
          <a:p>
            <a:pPr marL="571500" lvl="0" indent="-571500">
              <a:buSzPct val="100000"/>
              <a:buFont typeface="Wingdings" pitchFamily="2" charset="2"/>
              <a:buChar char="Ø"/>
              <a:tabLst>
                <a:tab pos="457200" algn="l"/>
              </a:tabLst>
            </a:pPr>
            <a:r>
              <a:rPr lang="en-CY" sz="3200" b="1" kern="0" dirty="0">
                <a:effectLst/>
                <a:ea typeface="Times New Roman" panose="02020603050405020304" pitchFamily="18" charset="0"/>
                <a:cs typeface="Times New Roman" panose="02020603050405020304" pitchFamily="18" charset="0"/>
              </a:rPr>
              <a:t>Data Preprocessing Pipeline (UCY Web Data):</a:t>
            </a:r>
            <a:endParaRPr lang="en-CY" sz="3200" kern="100" dirty="0">
              <a:effectLst/>
              <a:ea typeface="Aptos" panose="020B0004020202020204" pitchFamily="34" charset="0"/>
              <a:cs typeface="Times New Roman" panose="02020603050405020304" pitchFamily="18" charset="0"/>
            </a:endParaRPr>
          </a:p>
          <a:p>
            <a:pPr marL="1028700" lvl="1" indent="-571500">
              <a:buSzPct val="100000"/>
              <a:buFont typeface="Arial" panose="020B0604020202020204" pitchFamily="34" charset="0"/>
              <a:buChar char="•"/>
              <a:tabLst>
                <a:tab pos="914400" algn="l"/>
              </a:tabLst>
            </a:pPr>
            <a:r>
              <a:rPr lang="en-CY" sz="3200" b="1" kern="0" dirty="0">
                <a:effectLst/>
                <a:ea typeface="Times New Roman" panose="02020603050405020304" pitchFamily="18" charset="0"/>
                <a:cs typeface="Times New Roman" panose="02020603050405020304" pitchFamily="18" charset="0"/>
              </a:rPr>
              <a:t>Acquisition: </a:t>
            </a:r>
            <a:r>
              <a:rPr lang="en-CY" sz="3200" kern="0" dirty="0">
                <a:effectLst/>
                <a:ea typeface="Times New Roman" panose="02020603050405020304" pitchFamily="18" charset="0"/>
                <a:cs typeface="Times New Roman" panose="02020603050405020304" pitchFamily="18" charset="0"/>
              </a:rPr>
              <a:t>Fetching HTML content from UCY URLs.</a:t>
            </a:r>
            <a:endParaRPr lang="en-CY" sz="3200" kern="100" dirty="0">
              <a:effectLst/>
              <a:ea typeface="Aptos" panose="020B0004020202020204" pitchFamily="34" charset="0"/>
              <a:cs typeface="Times New Roman" panose="02020603050405020304" pitchFamily="18" charset="0"/>
            </a:endParaRPr>
          </a:p>
          <a:p>
            <a:pPr marL="1028700" lvl="1" indent="-571500">
              <a:buSzPct val="100000"/>
              <a:buFont typeface="Arial" panose="020B0604020202020204" pitchFamily="34" charset="0"/>
              <a:buChar char="•"/>
              <a:tabLst>
                <a:tab pos="914400" algn="l"/>
              </a:tabLst>
            </a:pPr>
            <a:r>
              <a:rPr lang="en-CY" sz="3200" b="1" kern="0" dirty="0">
                <a:effectLst/>
                <a:ea typeface="Times New Roman" panose="02020603050405020304" pitchFamily="18" charset="0"/>
                <a:cs typeface="Times New Roman" panose="02020603050405020304" pitchFamily="18" charset="0"/>
              </a:rPr>
              <a:t>Cleaning: </a:t>
            </a:r>
            <a:r>
              <a:rPr lang="en-CY" sz="3200" kern="0" dirty="0">
                <a:effectLst/>
                <a:ea typeface="Times New Roman" panose="02020603050405020304" pitchFamily="18" charset="0"/>
                <a:cs typeface="Times New Roman" panose="02020603050405020304" pitchFamily="18" charset="0"/>
              </a:rPr>
              <a:t>HTML to Markdown conversion, keep main text.</a:t>
            </a:r>
            <a:endParaRPr lang="en-CY" sz="3200" kern="100" dirty="0">
              <a:effectLst/>
              <a:ea typeface="Aptos" panose="020B0004020202020204" pitchFamily="34" charset="0"/>
              <a:cs typeface="Times New Roman" panose="02020603050405020304" pitchFamily="18" charset="0"/>
            </a:endParaRPr>
          </a:p>
          <a:p>
            <a:pPr marL="571500" lvl="0" indent="-571500">
              <a:buSzPct val="100000"/>
              <a:buFont typeface="Wingdings" pitchFamily="2" charset="2"/>
              <a:buChar char="Ø"/>
              <a:tabLst>
                <a:tab pos="457200" algn="l"/>
              </a:tabLst>
            </a:pPr>
            <a:r>
              <a:rPr lang="en-CY" sz="3200" b="1" kern="0" dirty="0">
                <a:effectLst/>
                <a:ea typeface="Times New Roman" panose="02020603050405020304" pitchFamily="18" charset="0"/>
                <a:cs typeface="Times New Roman" panose="02020603050405020304" pitchFamily="18" charset="0"/>
              </a:rPr>
              <a:t>Core RAG Architecture (Built from Scratch):</a:t>
            </a:r>
            <a:endParaRPr lang="en-CY" sz="3200" kern="100" dirty="0">
              <a:effectLst/>
              <a:ea typeface="Aptos" panose="020B0004020202020204" pitchFamily="34" charset="0"/>
              <a:cs typeface="Times New Roman" panose="02020603050405020304" pitchFamily="18" charset="0"/>
            </a:endParaRPr>
          </a:p>
          <a:p>
            <a:pPr marL="1028700" lvl="1" indent="-571500">
              <a:buSzPct val="100000"/>
              <a:buFont typeface="Arial" panose="020B0604020202020204" pitchFamily="34" charset="0"/>
              <a:buChar char="•"/>
              <a:tabLst>
                <a:tab pos="914400" algn="l"/>
              </a:tabLst>
            </a:pPr>
            <a:r>
              <a:rPr lang="en-CY" sz="3200" b="1" dirty="0">
                <a:solidFill>
                  <a:srgbClr val="030304"/>
                </a:solidFill>
              </a:rPr>
              <a:t>Chunking: </a:t>
            </a:r>
            <a:r>
              <a:rPr lang="en-CY" sz="3200" dirty="0">
                <a:solidFill>
                  <a:srgbClr val="030304"/>
                </a:solidFill>
              </a:rPr>
              <a:t>SentenceSplitter for concise, semantically coherent chunks (200 char size, 20 overlap).</a:t>
            </a:r>
          </a:p>
          <a:p>
            <a:pPr marL="1028700" lvl="1" indent="-571500">
              <a:buSzPct val="100000"/>
              <a:buFont typeface="Arial" panose="020B0604020202020204" pitchFamily="34" charset="0"/>
              <a:buChar char="•"/>
              <a:tabLst>
                <a:tab pos="914400" algn="l"/>
              </a:tabLst>
            </a:pPr>
            <a:r>
              <a:rPr lang="en-CY" sz="3200" b="1" dirty="0">
                <a:solidFill>
                  <a:srgbClr val="030304"/>
                </a:solidFill>
              </a:rPr>
              <a:t>Embedding Model: </a:t>
            </a:r>
            <a:r>
              <a:rPr lang="en-CY" sz="3200" dirty="0">
                <a:solidFill>
                  <a:srgbClr val="030304"/>
                </a:solidFill>
              </a:rPr>
              <a:t>intfloat/multilingual-e5-large-instruct for strong semantic retrieval for both Greek and English.</a:t>
            </a:r>
          </a:p>
          <a:p>
            <a:pPr marL="1028700" lvl="1" indent="-571500">
              <a:buSzPct val="100000"/>
              <a:buFont typeface="Arial" panose="020B0604020202020204" pitchFamily="34" charset="0"/>
              <a:buChar char="•"/>
              <a:tabLst>
                <a:tab pos="914400" algn="l"/>
              </a:tabLst>
            </a:pPr>
            <a:r>
              <a:rPr lang="en-CY" sz="3200" b="1" dirty="0">
                <a:solidFill>
                  <a:srgbClr val="030304"/>
                </a:solidFill>
              </a:rPr>
              <a:t>Vector Indexing: </a:t>
            </a:r>
            <a:r>
              <a:rPr lang="en-CY" sz="3200" dirty="0">
                <a:solidFill>
                  <a:srgbClr val="030304"/>
                </a:solidFill>
              </a:rPr>
              <a:t>FAISS IndexFlatIP for efficient similarity search of chunk embeddings.</a:t>
            </a:r>
          </a:p>
          <a:p>
            <a:pPr marL="1028700" lvl="1" indent="-571500">
              <a:buSzPct val="100000"/>
              <a:buFont typeface="Arial" panose="020B0604020202020204" pitchFamily="34" charset="0"/>
              <a:buChar char="•"/>
              <a:tabLst>
                <a:tab pos="914400" algn="l"/>
              </a:tabLst>
            </a:pPr>
            <a:r>
              <a:rPr lang="en-CY" sz="3200" b="1" dirty="0">
                <a:solidFill>
                  <a:srgbClr val="030304"/>
                </a:solidFill>
              </a:rPr>
              <a:t>Retrieval: </a:t>
            </a:r>
            <a:r>
              <a:rPr lang="en-CY" sz="3200" dirty="0">
                <a:solidFill>
                  <a:srgbClr val="030304"/>
                </a:solidFill>
              </a:rPr>
              <a:t>Top-5 similar chunks retrieved for user query.</a:t>
            </a:r>
          </a:p>
          <a:p>
            <a:pPr marL="1028700" lvl="1" indent="-571500">
              <a:buSzPct val="100000"/>
              <a:buFont typeface="Arial" panose="020B0604020202020204" pitchFamily="34" charset="0"/>
              <a:buChar char="•"/>
              <a:tabLst>
                <a:tab pos="914400" algn="l"/>
              </a:tabLst>
            </a:pPr>
            <a:r>
              <a:rPr lang="en-CY" sz="3200" b="1" dirty="0">
                <a:solidFill>
                  <a:srgbClr val="030304"/>
                </a:solidFill>
              </a:rPr>
              <a:t>Answer Generation: </a:t>
            </a:r>
            <a:r>
              <a:rPr lang="en-CY" sz="3200" dirty="0">
                <a:solidFill>
                  <a:srgbClr val="030304"/>
                </a:solidFill>
              </a:rPr>
              <a:t>meta-llama/Llama-3.3-70B synthesizes answers from retrieved context.</a:t>
            </a:r>
          </a:p>
        </p:txBody>
      </p:sp>
      <p:pic>
        <p:nvPicPr>
          <p:cNvPr id="18" name="Picture 17">
            <a:extLst>
              <a:ext uri="{FF2B5EF4-FFF2-40B4-BE49-F238E27FC236}">
                <a16:creationId xmlns:a16="http://schemas.microsoft.com/office/drawing/2014/main" id="{549D61A0-65C2-7769-DC88-F468A8A17EA1}"/>
              </a:ext>
            </a:extLst>
          </p:cNvPr>
          <p:cNvPicPr>
            <a:picLocks noChangeAspect="1"/>
          </p:cNvPicPr>
          <p:nvPr/>
        </p:nvPicPr>
        <p:blipFill>
          <a:blip r:embed="rId4"/>
          <a:stretch>
            <a:fillRect/>
          </a:stretch>
        </p:blipFill>
        <p:spPr>
          <a:xfrm>
            <a:off x="11208103" y="0"/>
            <a:ext cx="5715314" cy="6399386"/>
          </a:xfrm>
          <a:prstGeom prst="rect">
            <a:avLst/>
          </a:prstGeom>
        </p:spPr>
      </p:pic>
      <p:sp>
        <p:nvSpPr>
          <p:cNvPr id="20" name="TextBox 17">
            <a:extLst>
              <a:ext uri="{FF2B5EF4-FFF2-40B4-BE49-F238E27FC236}">
                <a16:creationId xmlns:a16="http://schemas.microsoft.com/office/drawing/2014/main" id="{3979F701-45BC-BB7A-98CB-CD799A6CD98F}"/>
              </a:ext>
            </a:extLst>
          </p:cNvPr>
          <p:cNvSpPr txBox="1"/>
          <p:nvPr/>
        </p:nvSpPr>
        <p:spPr>
          <a:xfrm>
            <a:off x="10515600" y="6540561"/>
            <a:ext cx="7381720" cy="3939540"/>
          </a:xfrm>
          <a:prstGeom prst="rect">
            <a:avLst/>
          </a:prstGeom>
        </p:spPr>
        <p:txBody>
          <a:bodyPr wrap="square" lIns="0" tIns="0" rIns="0" bIns="0" rtlCol="0" anchor="t">
            <a:spAutoFit/>
          </a:bodyPr>
          <a:lstStyle/>
          <a:p>
            <a:pPr marL="457200" lvl="0" indent="-457200">
              <a:buSzPct val="100000"/>
              <a:buFont typeface="Wingdings" pitchFamily="2" charset="2"/>
              <a:buChar char="Ø"/>
              <a:tabLst>
                <a:tab pos="457200" algn="l"/>
              </a:tabLst>
            </a:pPr>
            <a:r>
              <a:rPr lang="en-CY" sz="2800" b="1" kern="0" dirty="0">
                <a:effectLst/>
                <a:ea typeface="Times New Roman" panose="02020603050405020304" pitchFamily="18" charset="0"/>
                <a:cs typeface="Times New Roman" panose="02020603050405020304" pitchFamily="18" charset="0"/>
              </a:rPr>
              <a:t>Synthetic Question-Answer (QA) Dataset Generation:</a:t>
            </a:r>
            <a:endParaRPr lang="en-CY" sz="28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2800" b="1" kern="0" dirty="0">
                <a:effectLst/>
                <a:ea typeface="Times New Roman" panose="02020603050405020304" pitchFamily="18" charset="0"/>
                <a:cs typeface="Times New Roman" panose="02020603050405020304" pitchFamily="18" charset="0"/>
              </a:rPr>
              <a:t>Methodology: </a:t>
            </a:r>
            <a:r>
              <a:rPr lang="en-CY" sz="2800" kern="0" dirty="0">
                <a:effectLst/>
                <a:ea typeface="Times New Roman" panose="02020603050405020304" pitchFamily="18" charset="0"/>
                <a:cs typeface="Times New Roman" panose="02020603050405020304" pitchFamily="18" charset="0"/>
              </a:rPr>
              <a:t>K-means clustering on document chunk embeddings for representative topic coverage.</a:t>
            </a:r>
            <a:endParaRPr lang="en-CY" sz="28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2800" b="1" kern="0" dirty="0">
                <a:effectLst/>
                <a:ea typeface="Times New Roman" panose="02020603050405020304" pitchFamily="18" charset="0"/>
                <a:cs typeface="Times New Roman" panose="02020603050405020304" pitchFamily="18" charset="0"/>
              </a:rPr>
              <a:t>Process: </a:t>
            </a:r>
            <a:r>
              <a:rPr lang="en-CY" sz="2800" kern="0" dirty="0">
                <a:effectLst/>
                <a:ea typeface="Times New Roman" panose="02020603050405020304" pitchFamily="18" charset="0"/>
                <a:cs typeface="Times New Roman" panose="02020603050405020304" pitchFamily="18" charset="0"/>
              </a:rPr>
              <a:t>LLM (Llama-3.3-70B) generated QA pairs based solely on selected UCY content chunks.</a:t>
            </a:r>
            <a:endParaRPr lang="en-CY" sz="2800" kern="100" dirty="0">
              <a:effectLst/>
              <a:ea typeface="Aptos" panose="020B0004020202020204" pitchFamily="34" charset="0"/>
              <a:cs typeface="Times New Roman" panose="02020603050405020304" pitchFamily="18" charset="0"/>
            </a:endParaRPr>
          </a:p>
          <a:p>
            <a:pPr lvl="1">
              <a:buSzPct val="100000"/>
              <a:tabLst>
                <a:tab pos="914400" algn="l"/>
              </a:tabLst>
            </a:pPr>
            <a:endParaRPr lang="en-CY" sz="3200" dirty="0">
              <a:solidFill>
                <a:srgbClr val="030304"/>
              </a:solidFill>
            </a:endParaRPr>
          </a:p>
        </p:txBody>
      </p:sp>
    </p:spTree>
    <p:extLst>
      <p:ext uri="{BB962C8B-B14F-4D97-AF65-F5344CB8AC3E}">
        <p14:creationId xmlns:p14="http://schemas.microsoft.com/office/powerpoint/2010/main" val="14202366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107</TotalTime>
  <Words>1826</Words>
  <Application>Microsoft Macintosh PowerPoint</Application>
  <PresentationFormat>Custom</PresentationFormat>
  <Paragraphs>219</Paragraphs>
  <Slides>26</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Aptos</vt:lpstr>
      <vt:lpstr>Arial</vt:lpstr>
      <vt:lpstr>Times New Roman</vt:lpstr>
      <vt:lpstr>TT Commons Pro</vt:lpstr>
      <vt:lpstr>Noto Serif Display</vt:lpstr>
      <vt:lpstr>TT Commons Pro Bold</vt:lpstr>
      <vt:lpstr>Calibri</vt:lpstr>
      <vt:lpstr>Noto Serif Display Light</vt:lpstr>
      <vt:lpstr>Wingdings</vt:lpstr>
      <vt:lpstr>Now</vt:lpstr>
      <vt:lpstr>Neue Machina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UCY RAG Assistant - MAI623</dc:title>
  <dc:creator/>
  <cp:lastModifiedBy>Chrysis Andreou</cp:lastModifiedBy>
  <cp:revision>18</cp:revision>
  <cp:lastPrinted>2025-05-07T09:44:56Z</cp:lastPrinted>
  <dcterms:created xsi:type="dcterms:W3CDTF">2025-05-07T09:01:53Z</dcterms:created>
  <dcterms:modified xsi:type="dcterms:W3CDTF">2025-05-10T13:46:39Z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782DFC4AF58F9F67D3201B687BA30872_42</vt:lpwstr>
  </property>
  <property fmtid="{D5CDD505-2E9C-101B-9397-08002B2CF9AE}" pid="3" name="KSOProductBuildVer">
    <vt:lpwstr>1033-6.10.2.8397</vt:lpwstr>
  </property>
</Properties>
</file>